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4"/>
  </p:sldMasterIdLst>
  <p:notesMasterIdLst>
    <p:notesMasterId r:id="rId15"/>
  </p:notesMasterIdLst>
  <p:handoutMasterIdLst>
    <p:handoutMasterId r:id="rId16"/>
  </p:handoutMasterIdLst>
  <p:sldIdLst>
    <p:sldId id="10060" r:id="rId5"/>
    <p:sldId id="10077" r:id="rId6"/>
    <p:sldId id="9979" r:id="rId7"/>
    <p:sldId id="263" r:id="rId8"/>
    <p:sldId id="266" r:id="rId9"/>
    <p:sldId id="271" r:id="rId10"/>
    <p:sldId id="262" r:id="rId11"/>
    <p:sldId id="267" r:id="rId12"/>
    <p:sldId id="268" r:id="rId13"/>
    <p:sldId id="10078" r:id="rId14"/>
  </p:sldIdLst>
  <p:sldSz cx="12192000" cy="6858000"/>
  <p:notesSz cx="6797675" cy="9926638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ésentation" id="{58574FE3-F5D4-4053-9116-183966212BC2}">
          <p14:sldIdLst>
            <p14:sldId id="10060"/>
            <p14:sldId id="10077"/>
          </p14:sldIdLst>
        </p14:section>
        <p14:section name="Rapport Omnibus" id="{E5C5E7B6-A1F7-4A40-822E-8EE5AAAC2227}">
          <p14:sldIdLst>
            <p14:sldId id="9979"/>
            <p14:sldId id="263"/>
            <p14:sldId id="266"/>
            <p14:sldId id="271"/>
            <p14:sldId id="262"/>
            <p14:sldId id="267"/>
            <p14:sldId id="268"/>
            <p14:sldId id="100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1">
          <p15:clr>
            <a:srgbClr val="A4A3A4"/>
          </p15:clr>
        </p15:guide>
        <p15:guide id="2" pos="17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quier, Nicolas" initials="TN" lastIdx="3" clrIdx="0">
    <p:extLst>
      <p:ext uri="{19B8F6BF-5375-455C-9EA6-DF929625EA0E}">
        <p15:presenceInfo xmlns:p15="http://schemas.microsoft.com/office/powerpoint/2012/main" userId="S-1-5-21-1407069837-2091007605-538272213-34310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ADE7"/>
    <a:srgbClr val="A6A6A6"/>
    <a:srgbClr val="83B1E8"/>
    <a:srgbClr val="E46C0A"/>
    <a:srgbClr val="327ED9"/>
    <a:srgbClr val="FFFFFF"/>
    <a:srgbClr val="1C5396"/>
    <a:srgbClr val="FAC090"/>
    <a:srgbClr val="F14E50"/>
    <a:srgbClr val="F58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3" autoAdjust="0"/>
    <p:restoredTop sz="94061" autoAdjust="0"/>
  </p:normalViewPr>
  <p:slideViewPr>
    <p:cSldViewPr snapToGrid="0" snapToObjects="1">
      <p:cViewPr varScale="1">
        <p:scale>
          <a:sx n="62" d="100"/>
          <a:sy n="62" d="100"/>
        </p:scale>
        <p:origin x="996" y="66"/>
      </p:cViewPr>
      <p:guideLst>
        <p:guide orient="horz" pos="1591"/>
        <p:guide pos="1726"/>
      </p:guideLst>
    </p:cSldViewPr>
  </p:slideViewPr>
  <p:outlineViewPr>
    <p:cViewPr>
      <p:scale>
        <a:sx n="33" d="100"/>
        <a:sy n="33" d="100"/>
      </p:scale>
      <p:origin x="0" y="-108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4"/>
    </p:cViewPr>
  </p:sorterViewPr>
  <p:notesViewPr>
    <p:cSldViewPr snapToGrid="0" snapToObjects="1">
      <p:cViewPr>
        <p:scale>
          <a:sx n="66" d="100"/>
          <a:sy n="66" d="100"/>
        </p:scale>
        <p:origin x="4224" y="2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28928033375267E-5"/>
          <c:y val="0"/>
          <c:w val="0.90390951043959555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}Total des citations</c:v>
                </c:pt>
              </c:strCache>
            </c:strRef>
          </c:tx>
          <c:spPr>
            <a:solidFill>
              <a:srgbClr val="7DADE7"/>
            </a:solidFill>
          </c:spPr>
          <c:invertIfNegative val="0"/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46-4B63-B528-0E44DE2DE69B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46-4B63-B528-0E44DE2DE69B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46-4B63-B528-0E44DE2DE69B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46-4B63-B528-0E44DE2DE69B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46-4B63-B528-0E44DE2DE69B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46-4B63-B528-0E44DE2DE69B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46-4B63-B528-0E44DE2DE69B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6-4B63-B528-0E44DE2DE69B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7DADE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DATA!$A$2:$A$9</c:f>
              <c:strCache>
                <c:ptCount val="8"/>
                <c:pt idx="0">
                  <c:v>Le prix des produits proposés</c:v>
                </c:pt>
                <c:pt idx="1">
                  <c:v>La durabilité des produits proposés</c:v>
                </c:pt>
                <c:pt idx="2">
                  <c:v>Un fournisseur local (c’est-à-dire le plus proche possible de votre structure, que ce soit dans votre commune, département, région ou en France)</c:v>
                </c:pt>
                <c:pt idx="3">
                  <c:v>La rapidité de livraison des achats réalisés</c:v>
                </c:pt>
                <c:pt idx="4">
                  <c:v>La disponibilité d’outils de pilotage clairs et faciles d’utilisation (facturation, paiement…)</c:v>
                </c:pt>
                <c:pt idx="5">
                  <c:v>Une large sélection de catégories de produits</c:v>
                </c:pt>
                <c:pt idx="6">
                  <c:v>!Un autre critère</c:v>
                </c:pt>
                <c:pt idx="7">
                  <c:v>!Aucun de ces critères</c:v>
                </c:pt>
              </c:strCache>
            </c:strRef>
          </c:cat>
          <c:val>
            <c:numRef>
              <c:f>DATA!$C$2:$C$9</c:f>
              <c:numCache>
                <c:formatCode>0"%";0"%";\ </c:formatCode>
                <c:ptCount val="8"/>
                <c:pt idx="0">
                  <c:v>86.473436290987578</c:v>
                </c:pt>
                <c:pt idx="1">
                  <c:v>52.787180630970269</c:v>
                </c:pt>
                <c:pt idx="2">
                  <c:v>52.749422830624859</c:v>
                </c:pt>
                <c:pt idx="3">
                  <c:v>50.70249680908551</c:v>
                </c:pt>
                <c:pt idx="4">
                  <c:v>21.785461308816274</c:v>
                </c:pt>
                <c:pt idx="5">
                  <c:v>20.474768956238083</c:v>
                </c:pt>
                <c:pt idx="6">
                  <c:v>2.1981698563654088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8EA6-42C8-A37F-70B75B6FE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7757992"/>
        <c:axId val="697758384"/>
      </c:barChart>
      <c:catAx>
        <c:axId val="697757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97758384"/>
        <c:crosses val="autoZero"/>
        <c:auto val="1"/>
        <c:lblAlgn val="ctr"/>
        <c:lblOffset val="100"/>
        <c:noMultiLvlLbl val="0"/>
      </c:catAx>
      <c:valAx>
        <c:axId val="697758384"/>
        <c:scaling>
          <c:orientation val="minMax"/>
          <c:min val="0"/>
        </c:scaling>
        <c:delete val="1"/>
        <c:axPos val="t"/>
        <c:numFmt formatCode="0&quot;%&quot;;0&quot;%&quot;;\ " sourceLinked="1"/>
        <c:majorTickMark val="out"/>
        <c:minorTickMark val="none"/>
        <c:tickLblPos val="nextTo"/>
        <c:crossAx val="69775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28928033375267E-5"/>
          <c:y val="0"/>
          <c:w val="0.90390951043959555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}Total des citations</c:v>
                </c:pt>
              </c:strCache>
            </c:strRef>
          </c:tx>
          <c:spPr>
            <a:solidFill>
              <a:srgbClr val="7DADE7"/>
            </a:solidFill>
          </c:spPr>
          <c:invertIfNegative val="0"/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2-4A73-88CB-98D1C3A2B294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2-4A73-88CB-98D1C3A2B294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2-4A73-88CB-98D1C3A2B294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2-4A73-88CB-98D1C3A2B294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2-4A73-88CB-98D1C3A2B294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2-4A73-88CB-98D1C3A2B294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2-4A73-88CB-98D1C3A2B294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2-4A73-88CB-98D1C3A2B294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7DADE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DATA!$A$2:$A$9</c:f>
              <c:strCache>
                <c:ptCount val="8"/>
                <c:pt idx="0">
                  <c:v>Le prix des produits proposés</c:v>
                </c:pt>
                <c:pt idx="1">
                  <c:v>La durabilité des produits proposés</c:v>
                </c:pt>
                <c:pt idx="2">
                  <c:v>Un fournisseur local (c’est-à-dire le plus proche possible de votre structure, que ce soit dans votre commune, département, région ou en France)</c:v>
                </c:pt>
                <c:pt idx="3">
                  <c:v>La rapidité de livraison des achats réalisés</c:v>
                </c:pt>
                <c:pt idx="4">
                  <c:v>La disponibilité d’outils de pilotage clairs et faciles d’utilisation (facturation, paiement…)</c:v>
                </c:pt>
                <c:pt idx="5">
                  <c:v>Une large sélection de catégories de produits</c:v>
                </c:pt>
                <c:pt idx="6">
                  <c:v>Un autre critère</c:v>
                </c:pt>
                <c:pt idx="7">
                  <c:v>!Aucun de ces critères</c:v>
                </c:pt>
              </c:strCache>
            </c:strRef>
          </c:cat>
          <c:val>
            <c:numRef>
              <c:f>DATA!$C$2:$C$9</c:f>
              <c:numCache>
                <c:formatCode>0"%";0"%";\ </c:formatCode>
                <c:ptCount val="8"/>
                <c:pt idx="0">
                  <c:v>79.766714054950882</c:v>
                </c:pt>
                <c:pt idx="1">
                  <c:v>44.019977732422873</c:v>
                </c:pt>
                <c:pt idx="2">
                  <c:v>48.419266905364168</c:v>
                </c:pt>
                <c:pt idx="3">
                  <c:v>52.995430045432414</c:v>
                </c:pt>
                <c:pt idx="4">
                  <c:v>24.481351221544809</c:v>
                </c:pt>
                <c:pt idx="5">
                  <c:v>21.107045292422097</c:v>
                </c:pt>
                <c:pt idx="6">
                  <c:v>2.2720913842963384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2-9142-4A73-88CB-98D1C3A2B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7757992"/>
        <c:axId val="697758384"/>
      </c:barChart>
      <c:catAx>
        <c:axId val="697757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97758384"/>
        <c:crosses val="autoZero"/>
        <c:auto val="1"/>
        <c:lblAlgn val="ctr"/>
        <c:lblOffset val="100"/>
        <c:noMultiLvlLbl val="0"/>
      </c:catAx>
      <c:valAx>
        <c:axId val="697758384"/>
        <c:scaling>
          <c:orientation val="minMax"/>
          <c:min val="0"/>
        </c:scaling>
        <c:delete val="1"/>
        <c:axPos val="t"/>
        <c:numFmt formatCode="0&quot;%&quot;;0&quot;%&quot;;\ " sourceLinked="1"/>
        <c:majorTickMark val="out"/>
        <c:minorTickMark val="none"/>
        <c:tickLblPos val="nextTo"/>
        <c:crossAx val="69775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28928033375267E-5"/>
          <c:y val="0"/>
          <c:w val="0.87770995232505611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}Total des citations</c:v>
                </c:pt>
              </c:strCache>
            </c:strRef>
          </c:tx>
          <c:spPr>
            <a:solidFill>
              <a:srgbClr val="7DADE7"/>
            </a:solidFill>
          </c:spPr>
          <c:invertIfNegative val="0"/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76-4B78-BAC2-E6880CE2B818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76-4B78-BAC2-E6880CE2B818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76-4B78-BAC2-E6880CE2B818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76-4B78-BAC2-E6880CE2B818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76-4B78-BAC2-E6880CE2B818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76-4B78-BAC2-E6880CE2B818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76-4B78-BAC2-E6880CE2B818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76-4B78-BAC2-E6880CE2B818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7DADE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DATA!$A$2:$A$9</c:f>
              <c:strCache>
                <c:ptCount val="8"/>
                <c:pt idx="0">
                  <c:v>Le prix des produits proposés</c:v>
                </c:pt>
                <c:pt idx="1">
                  <c:v>La durabilité des produits proposés</c:v>
                </c:pt>
                <c:pt idx="2">
                  <c:v>Un fournisseur local (c’est-à-dire le plus proche possible de votre structure, que ce soit dans votre commune, département, région ou en France)</c:v>
                </c:pt>
                <c:pt idx="3">
                  <c:v>La rapidité de livraison des achats réalisés</c:v>
                </c:pt>
                <c:pt idx="4">
                  <c:v>La disponibilité d’outils de pilotage clairs et faciles d’utilisation (facturation, paiement…)</c:v>
                </c:pt>
                <c:pt idx="5">
                  <c:v>Une large sélection de catégories de produits</c:v>
                </c:pt>
                <c:pt idx="6">
                  <c:v>Un autre critère</c:v>
                </c:pt>
                <c:pt idx="7">
                  <c:v>!Aucun de ces critères</c:v>
                </c:pt>
              </c:strCache>
            </c:strRef>
          </c:cat>
          <c:val>
            <c:numRef>
              <c:f>DATA!$C$2:$C$9</c:f>
              <c:numCache>
                <c:formatCode>0"%";0"%";\ </c:formatCode>
                <c:ptCount val="8"/>
                <c:pt idx="0">
                  <c:v>93.163475138377478</c:v>
                </c:pt>
                <c:pt idx="1">
                  <c:v>61.532574567083209</c:v>
                </c:pt>
                <c:pt idx="2">
                  <c:v>57.068807223733067</c:v>
                </c:pt>
                <c:pt idx="3">
                  <c:v>48.415267386759218</c:v>
                </c:pt>
                <c:pt idx="4">
                  <c:v>19.096277589900339</c:v>
                </c:pt>
                <c:pt idx="5">
                  <c:v>19.844065446760844</c:v>
                </c:pt>
                <c:pt idx="6">
                  <c:v>2.1244322128323034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2-D676-4B78-BAC2-E6880CE2B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7757992"/>
        <c:axId val="697758384"/>
      </c:barChart>
      <c:catAx>
        <c:axId val="697757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97758384"/>
        <c:crosses val="autoZero"/>
        <c:auto val="1"/>
        <c:lblAlgn val="ctr"/>
        <c:lblOffset val="100"/>
        <c:noMultiLvlLbl val="0"/>
      </c:catAx>
      <c:valAx>
        <c:axId val="697758384"/>
        <c:scaling>
          <c:orientation val="minMax"/>
          <c:min val="0"/>
        </c:scaling>
        <c:delete val="1"/>
        <c:axPos val="t"/>
        <c:numFmt formatCode="0&quot;%&quot;;0&quot;%&quot;;\ " sourceLinked="1"/>
        <c:majorTickMark val="out"/>
        <c:minorTickMark val="none"/>
        <c:tickLblPos val="nextTo"/>
        <c:crossAx val="69775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28928033375267E-5"/>
          <c:y val="0"/>
          <c:w val="0.90390951043959555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}Total des citations</c:v>
                </c:pt>
              </c:strCache>
            </c:strRef>
          </c:tx>
          <c:spPr>
            <a:solidFill>
              <a:srgbClr val="7DADE7"/>
            </a:solidFill>
          </c:spPr>
          <c:invertIfNegative val="0"/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2-4A73-88CB-98D1C3A2B294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2-4A73-88CB-98D1C3A2B294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2-4A73-88CB-98D1C3A2B294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2-4A73-88CB-98D1C3A2B294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2-4A73-88CB-98D1C3A2B294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2-4A73-88CB-98D1C3A2B294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2-4A73-88CB-98D1C3A2B294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2-4A73-88CB-98D1C3A2B294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7DADE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DATA!$A$2:$A$9</c:f>
              <c:strCache>
                <c:ptCount val="8"/>
                <c:pt idx="0">
                  <c:v>Le prix des produits proposés</c:v>
                </c:pt>
                <c:pt idx="1">
                  <c:v>La durabilité des produits proposés</c:v>
                </c:pt>
                <c:pt idx="2">
                  <c:v>Un fournisseur local (c’est-à-dire le plus proche possible de votre structure, que ce soit dans votre commune, département, région ou en France)</c:v>
                </c:pt>
                <c:pt idx="3">
                  <c:v>La rapidité de livraison des achats réalisés</c:v>
                </c:pt>
                <c:pt idx="4">
                  <c:v>La disponibilité d’outils de pilotage clairs et faciles d’utilisation (facturation, paiement…)</c:v>
                </c:pt>
                <c:pt idx="5">
                  <c:v>Une large sélection de catégories de produits</c:v>
                </c:pt>
                <c:pt idx="6">
                  <c:v>Un autre critère</c:v>
                </c:pt>
                <c:pt idx="7">
                  <c:v>!Aucun de ces critères</c:v>
                </c:pt>
              </c:strCache>
            </c:strRef>
          </c:cat>
          <c:val>
            <c:numRef>
              <c:f>DATA!$C$2:$C$9</c:f>
              <c:numCache>
                <c:formatCode>0"%";0"%";\ </c:formatCode>
                <c:ptCount val="8"/>
                <c:pt idx="0">
                  <c:v>79.766714054950882</c:v>
                </c:pt>
                <c:pt idx="1">
                  <c:v>44.019977732422873</c:v>
                </c:pt>
                <c:pt idx="2">
                  <c:v>48.419266905364168</c:v>
                </c:pt>
                <c:pt idx="3">
                  <c:v>52.995430045432414</c:v>
                </c:pt>
                <c:pt idx="4">
                  <c:v>24.481351221544809</c:v>
                </c:pt>
                <c:pt idx="5">
                  <c:v>21.107045292422097</c:v>
                </c:pt>
                <c:pt idx="6">
                  <c:v>2.2720913842963384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2-9142-4A73-88CB-98D1C3A2B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7757992"/>
        <c:axId val="697758384"/>
      </c:barChart>
      <c:catAx>
        <c:axId val="697757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97758384"/>
        <c:crosses val="autoZero"/>
        <c:auto val="1"/>
        <c:lblAlgn val="ctr"/>
        <c:lblOffset val="100"/>
        <c:noMultiLvlLbl val="0"/>
      </c:catAx>
      <c:valAx>
        <c:axId val="697758384"/>
        <c:scaling>
          <c:orientation val="minMax"/>
          <c:min val="0"/>
        </c:scaling>
        <c:delete val="1"/>
        <c:axPos val="t"/>
        <c:numFmt formatCode="0&quot;%&quot;;0&quot;%&quot;;\ " sourceLinked="1"/>
        <c:majorTickMark val="out"/>
        <c:minorTickMark val="none"/>
        <c:tickLblPos val="nextTo"/>
        <c:crossAx val="69775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28928033375267E-5"/>
          <c:y val="0"/>
          <c:w val="0.87770995232505611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}Total des citations</c:v>
                </c:pt>
              </c:strCache>
            </c:strRef>
          </c:tx>
          <c:spPr>
            <a:solidFill>
              <a:srgbClr val="7DADE7"/>
            </a:solidFill>
          </c:spPr>
          <c:invertIfNegative val="0"/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76-4B78-BAC2-E6880CE2B818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76-4B78-BAC2-E6880CE2B818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76-4B78-BAC2-E6880CE2B818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76-4B78-BAC2-E6880CE2B818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76-4B78-BAC2-E6880CE2B818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76-4B78-BAC2-E6880CE2B818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76-4B78-BAC2-E6880CE2B818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76-4B78-BAC2-E6880CE2B818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7DADE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DATA!$A$2:$A$9</c:f>
              <c:strCache>
                <c:ptCount val="8"/>
                <c:pt idx="0">
                  <c:v>Le prix des produits proposés</c:v>
                </c:pt>
                <c:pt idx="1">
                  <c:v>La durabilité des produits proposés</c:v>
                </c:pt>
                <c:pt idx="2">
                  <c:v>Un fournisseur local (c’est-à-dire le plus proche possible de votre structure, que ce soit dans votre commune, département, région ou en France)</c:v>
                </c:pt>
                <c:pt idx="3">
                  <c:v>La rapidité de livraison des achats réalisés</c:v>
                </c:pt>
                <c:pt idx="4">
                  <c:v>La disponibilité d’outils de pilotage clairs et faciles d’utilisation (facturation, paiement…)</c:v>
                </c:pt>
                <c:pt idx="5">
                  <c:v>Une large sélection de catégories de produits</c:v>
                </c:pt>
                <c:pt idx="6">
                  <c:v>Un autre critère</c:v>
                </c:pt>
                <c:pt idx="7">
                  <c:v>!Aucun de ces critères</c:v>
                </c:pt>
              </c:strCache>
            </c:strRef>
          </c:cat>
          <c:val>
            <c:numRef>
              <c:f>DATA!$C$2:$C$9</c:f>
              <c:numCache>
                <c:formatCode>0"%";0"%";\ </c:formatCode>
                <c:ptCount val="8"/>
                <c:pt idx="0">
                  <c:v>93.163475138377478</c:v>
                </c:pt>
                <c:pt idx="1">
                  <c:v>61.532574567083209</c:v>
                </c:pt>
                <c:pt idx="2">
                  <c:v>57.068807223733067</c:v>
                </c:pt>
                <c:pt idx="3">
                  <c:v>48.415267386759218</c:v>
                </c:pt>
                <c:pt idx="4">
                  <c:v>19.096277589900339</c:v>
                </c:pt>
                <c:pt idx="5">
                  <c:v>19.844065446760844</c:v>
                </c:pt>
                <c:pt idx="6">
                  <c:v>2.1244322128323034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2-D676-4B78-BAC2-E6880CE2B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7757992"/>
        <c:axId val="697758384"/>
      </c:barChart>
      <c:catAx>
        <c:axId val="697757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97758384"/>
        <c:crosses val="autoZero"/>
        <c:auto val="1"/>
        <c:lblAlgn val="ctr"/>
        <c:lblOffset val="100"/>
        <c:noMultiLvlLbl val="0"/>
      </c:catAx>
      <c:valAx>
        <c:axId val="697758384"/>
        <c:scaling>
          <c:orientation val="minMax"/>
          <c:min val="0"/>
        </c:scaling>
        <c:delete val="1"/>
        <c:axPos val="t"/>
        <c:numFmt formatCode="0&quot;%&quot;;0&quot;%&quot;;\ " sourceLinked="1"/>
        <c:majorTickMark val="out"/>
        <c:minorTickMark val="none"/>
        <c:tickLblPos val="nextTo"/>
        <c:crossAx val="69775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57468317663179E-5"/>
          <c:y val="0"/>
          <c:w val="0.89171491895509858"/>
          <c:h val="0.9471726995166509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}Total des citations</c:v>
                </c:pt>
              </c:strCache>
            </c:strRef>
          </c:tx>
          <c:spPr>
            <a:solidFill>
              <a:srgbClr val="7DADE7"/>
            </a:solidFill>
          </c:spPr>
          <c:invertIfNegative val="0"/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77-48B4-A60D-3D0686DCE69E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77-48B4-A60D-3D0686DCE69E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77-48B4-A60D-3D0686DCE69E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77-48B4-A60D-3D0686DCE69E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77-48B4-A60D-3D0686DCE69E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77-48B4-A60D-3D0686DCE69E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77-48B4-A60D-3D0686DCE69E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77-48B4-A60D-3D0686DCE69E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7DADE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DATA!$A$2:$A$4</c:f>
              <c:strCache>
                <c:ptCount val="3"/>
                <c:pt idx="0">
                  <c:v>Les prix trop élevés</c:v>
                </c:pt>
                <c:pt idx="1">
                  <c:v>Les délais d’approvisionnement trop longs</c:v>
                </c:pt>
                <c:pt idx="2">
                  <c:v>Le fait de ne pas trouver les produits que vous recherchez</c:v>
                </c:pt>
              </c:strCache>
            </c:strRef>
          </c:cat>
          <c:val>
            <c:numRef>
              <c:f>DATA!$C$2:$C$4</c:f>
              <c:numCache>
                <c:formatCode>0"%";0"%";\ </c:formatCode>
                <c:ptCount val="3"/>
                <c:pt idx="0">
                  <c:v>56.105485890968367</c:v>
                </c:pt>
                <c:pt idx="1">
                  <c:v>35.939364543837513</c:v>
                </c:pt>
                <c:pt idx="2">
                  <c:v>19.023429638017173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8EA6-42C8-A37F-70B75B6FE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7757992"/>
        <c:axId val="697758384"/>
      </c:barChart>
      <c:catAx>
        <c:axId val="697757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97758384"/>
        <c:crosses val="autoZero"/>
        <c:auto val="1"/>
        <c:lblAlgn val="ctr"/>
        <c:lblOffset val="100"/>
        <c:noMultiLvlLbl val="0"/>
      </c:catAx>
      <c:valAx>
        <c:axId val="697758384"/>
        <c:scaling>
          <c:orientation val="minMax"/>
          <c:min val="0"/>
        </c:scaling>
        <c:delete val="1"/>
        <c:axPos val="t"/>
        <c:numFmt formatCode="0&quot;%&quot;;0&quot;%&quot;;\ " sourceLinked="1"/>
        <c:majorTickMark val="out"/>
        <c:minorTickMark val="none"/>
        <c:tickLblPos val="nextTo"/>
        <c:crossAx val="69775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05539423137762"/>
          <c:y val="6.1901973310618981E-2"/>
          <c:w val="0.47095628754838909"/>
          <c:h val="0.69184878087734247"/>
        </c:manualLayout>
      </c:layout>
      <c:doughnutChart>
        <c:varyColors val="1"/>
        <c:ser>
          <c:idx val="0"/>
          <c:order val="0"/>
          <c:tx>
            <c:strRef>
              <c:f>DATA!$B$1</c:f>
              <c:strCache>
                <c:ptCount val="1"/>
                <c:pt idx="0">
                  <c:v>Ensemble (%)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1-E4DB-43AF-88CA-CDA572613209}"/>
              </c:ext>
            </c:extLst>
          </c:dPt>
          <c:dPt>
            <c:idx val="1"/>
            <c:bubble3D val="0"/>
            <c:spPr>
              <a:solidFill>
                <a:srgbClr val="327ED9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3-E4DB-43AF-88CA-CDA57261320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5-E4DB-43AF-88CA-CDA57261320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7-E4DB-43AF-88CA-CDA572613209}"/>
              </c:ext>
            </c:extLst>
          </c:dPt>
          <c:dPt>
            <c:idx val="4"/>
            <c:bubble3D val="0"/>
            <c:spPr>
              <a:solidFill>
                <a:srgbClr val="AB9D98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9-E4DB-43AF-88CA-CDA572613209}"/>
              </c:ext>
            </c:extLst>
          </c:dPt>
          <c:dPt>
            <c:idx val="5"/>
            <c:bubble3D val="0"/>
            <c:spPr>
              <a:solidFill>
                <a:srgbClr val="C8BEBB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B-E4DB-43AF-88CA-CDA572613209}"/>
              </c:ext>
            </c:extLst>
          </c:dPt>
          <c:dPt>
            <c:idx val="6"/>
            <c:bubble3D val="0"/>
            <c:spPr>
              <a:solidFill>
                <a:srgbClr val="DBD6D3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D-E4DB-43AF-88CA-CDA572613209}"/>
              </c:ext>
            </c:extLst>
          </c:dPt>
          <c:dPt>
            <c:idx val="7"/>
            <c:bubble3D val="0"/>
            <c:spPr>
              <a:solidFill>
                <a:srgbClr val="EDEAE9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F-E4DB-43AF-88CA-CDA572613209}"/>
              </c:ext>
            </c:extLst>
          </c:dPt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DB-43AF-88CA-CDA572613209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DB-43AF-88CA-CDA572613209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DB-43AF-88CA-CDA572613209}"/>
                </c:ext>
              </c:extLst>
            </c:dLbl>
            <c:dLbl>
              <c:idx val="3"/>
              <c:layout>
                <c:manualLayout>
                  <c:x val="-9.6899224806201549E-3"/>
                  <c:y val="6.2826903964377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DB-43AF-88CA-CDA572613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DATA!$A$2:$A$4</c:f>
              <c:strCache>
                <c:ptCount val="3"/>
                <c:pt idx="0">
                  <c:v>Catalogues papier</c:v>
                </c:pt>
                <c:pt idx="1">
                  <c:v>Places de marché en ligne pour achats professionnels</c:v>
                </c:pt>
                <c:pt idx="2">
                  <c:v>Magasins physiques</c:v>
                </c:pt>
              </c:strCache>
            </c:strRef>
          </c:cat>
          <c:val>
            <c:numRef>
              <c:f>DATA!$B$2:$B$4</c:f>
              <c:numCache>
                <c:formatCode>0"%";0"%";\ </c:formatCode>
                <c:ptCount val="3"/>
                <c:pt idx="0">
                  <c:v>10.1</c:v>
                </c:pt>
                <c:pt idx="1">
                  <c:v>53.2</c:v>
                </c:pt>
                <c:pt idx="2">
                  <c:v>36.6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0-E4DB-43AF-88CA-CDA572613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noFill/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05539423137762"/>
          <c:y val="6.1901973310618981E-2"/>
          <c:w val="0.47095628754838909"/>
          <c:h val="0.69184878087734247"/>
        </c:manualLayout>
      </c:layout>
      <c:doughnutChart>
        <c:varyColors val="1"/>
        <c:ser>
          <c:idx val="0"/>
          <c:order val="0"/>
          <c:tx>
            <c:strRef>
              <c:f>DATA!$B$1</c:f>
              <c:strCache>
                <c:ptCount val="1"/>
                <c:pt idx="0">
                  <c:v>Ensemble (%)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1-76C4-41CB-B714-4C3019E63E1B}"/>
              </c:ext>
            </c:extLst>
          </c:dPt>
          <c:dPt>
            <c:idx val="1"/>
            <c:bubble3D val="0"/>
            <c:spPr>
              <a:solidFill>
                <a:srgbClr val="327ED9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3-76C4-41CB-B714-4C3019E63E1B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5-76C4-41CB-B714-4C3019E63E1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7-76C4-41CB-B714-4C3019E63E1B}"/>
              </c:ext>
            </c:extLst>
          </c:dPt>
          <c:dPt>
            <c:idx val="4"/>
            <c:bubble3D val="0"/>
            <c:spPr>
              <a:solidFill>
                <a:srgbClr val="AB9D98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9-76C4-41CB-B714-4C3019E63E1B}"/>
              </c:ext>
            </c:extLst>
          </c:dPt>
          <c:dPt>
            <c:idx val="5"/>
            <c:bubble3D val="0"/>
            <c:spPr>
              <a:solidFill>
                <a:srgbClr val="C8BEBB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B-76C4-41CB-B714-4C3019E63E1B}"/>
              </c:ext>
            </c:extLst>
          </c:dPt>
          <c:dPt>
            <c:idx val="6"/>
            <c:bubble3D val="0"/>
            <c:spPr>
              <a:solidFill>
                <a:srgbClr val="DBD6D3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D-76C4-41CB-B714-4C3019E63E1B}"/>
              </c:ext>
            </c:extLst>
          </c:dPt>
          <c:dPt>
            <c:idx val="7"/>
            <c:bubble3D val="0"/>
            <c:spPr>
              <a:solidFill>
                <a:srgbClr val="EDEAE9"/>
              </a:solidFill>
              <a:ln>
                <a:solidFill>
                  <a:schemeClr val="bg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F-76C4-41CB-B714-4C3019E63E1B}"/>
              </c:ext>
            </c:extLst>
          </c:dPt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4-41CB-B714-4C3019E63E1B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C4-41CB-B714-4C3019E63E1B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C4-41CB-B714-4C3019E63E1B}"/>
                </c:ext>
              </c:extLst>
            </c:dLbl>
            <c:dLbl>
              <c:idx val="3"/>
              <c:layout>
                <c:manualLayout>
                  <c:x val="-9.6899224806201549E-3"/>
                  <c:y val="6.2826903964377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C4-41CB-B714-4C3019E63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DATA!$A$2:$A$4</c:f>
              <c:strCache>
                <c:ptCount val="3"/>
                <c:pt idx="0">
                  <c:v>Catalogues papier</c:v>
                </c:pt>
                <c:pt idx="1">
                  <c:v>Places de marché en ligne pour achats professionnels</c:v>
                </c:pt>
                <c:pt idx="2">
                  <c:v>Magasins physiques</c:v>
                </c:pt>
              </c:strCache>
            </c:strRef>
          </c:cat>
          <c:val>
            <c:numRef>
              <c:f>DATA!$B$2:$B$4</c:f>
              <c:numCache>
                <c:formatCode>0"%";0"%";\ </c:formatCode>
                <c:ptCount val="3"/>
                <c:pt idx="0">
                  <c:v>24.4</c:v>
                </c:pt>
                <c:pt idx="1">
                  <c:v>41.4</c:v>
                </c:pt>
                <c:pt idx="2">
                  <c:v>35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10-76C4-41CB-B714-4C3019E63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noFill/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847000832199"/>
          <c:h val="0.916799098567326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Oui et j’y ai déjà accès</c:v>
                </c:pt>
              </c:strCache>
            </c:strRef>
          </c:tx>
          <c:spPr>
            <a:solidFill>
              <a:srgbClr val="83B1E8"/>
            </a:solidFill>
            <a:ln w="9525">
              <a:solidFill>
                <a:schemeClr val="bg1"/>
              </a:solidFill>
            </a:ln>
            <a:effectLst/>
          </c:spPr>
          <c:invertIfNegative val="1"/>
          <c:dPt>
            <c:idx val="0"/>
            <c:invertIfNegative val="1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0-0B6F-4EC6-A2F6-5EF30C0F358E}"/>
              </c:ext>
            </c:extLst>
          </c:dPt>
          <c:dPt>
            <c:idx val="1"/>
            <c:invertIfNegative val="1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1-0B6F-4EC6-A2F6-5EF30C0F358E}"/>
              </c:ext>
            </c:extLst>
          </c:dPt>
          <c:dLbls>
            <c:dLbl>
              <c:idx val="0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6F-4EC6-A2F6-5EF30C0F358E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6F-4EC6-A2F6-5EF30C0F358E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20-4DC1-90C6-C322E9789588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20-4DC1-90C6-C322E9789588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20-4DC1-90C6-C322E9789588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0-4DC1-90C6-C322E9789588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20-4DC1-90C6-C322E9789588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20-4DC1-90C6-C322E9789588}"/>
                </c:ext>
              </c:extLst>
            </c:dLbl>
            <c:dLbl>
              <c:idx val="8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20-4DC1-90C6-C322E9789588}"/>
                </c:ext>
              </c:extLst>
            </c:dLbl>
            <c:dLbl>
              <c:idx val="9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20-4DC1-90C6-C322E9789588}"/>
                </c:ext>
              </c:extLst>
            </c:dLbl>
            <c:dLbl>
              <c:idx val="10"/>
              <c:numFmt formatCode="0&quot;%&quot;;0&quot;%&quot;;\ 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20-4DC1-90C6-C322E9789588}"/>
                </c:ext>
              </c:extLst>
            </c:dLbl>
            <c:numFmt formatCode="0%;&quot;&quot;;&quot;&quot;" sourceLinked="0"/>
            <c:spPr>
              <a:noFill/>
              <a:ln w="28044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DATA!$A$2:$A$12</c:f>
              <c:strCache>
                <c:ptCount val="11"/>
                <c:pt idx="0">
                  <c:v>Un système de remises pour réaliser des économies</c:v>
                </c:pt>
                <c:pt idx="1">
                  <c:v>La possibilité de réaliser mes achats en ligne</c:v>
                </c:pt>
                <c:pt idx="2">
                  <c:v>Une livraison plus rapide</c:v>
                </c:pt>
                <c:pt idx="3">
                  <c:v>La possibilité de réaliser des commandes groupées</c:v>
                </c:pt>
                <c:pt idx="4">
                  <c:v>La possibilité de choisir vos préférences de créneaux de livraison</c:v>
                </c:pt>
                <c:pt idx="5">
                  <c:v>La possibilité d’intégrations avec des catalogues en ligne et de punch-out</c:v>
                </c:pt>
                <c:pt idx="6">
                  <c:v>La possibilité de mettre en place des circuits d’approbation des factures</c:v>
                </c:pt>
                <c:pt idx="7">
                  <c:v>La possibilité de distinguer différentes entités sur le compte et une gestion multi-utilisateur</c:v>
                </c:pt>
                <c:pt idx="8">
                  <c:v>L’accès à différentes modalités de paiement (prélèvement automatique, paiement à 30 jours...)</c:v>
                </c:pt>
                <c:pt idx="9">
                  <c:v>Des outils d'analyse de vos achats</c:v>
                </c:pt>
                <c:pt idx="10">
                  <c:v>L’accès à la gestion via application mobile</c:v>
                </c:pt>
              </c:strCache>
            </c:strRef>
          </c:cat>
          <c:val>
            <c:numRef>
              <c:f>DATA!$B$2:$B$12</c:f>
              <c:numCache>
                <c:formatCode>0"%";0"%";\ </c:formatCode>
                <c:ptCount val="11"/>
                <c:pt idx="0">
                  <c:v>58</c:v>
                </c:pt>
                <c:pt idx="1">
                  <c:v>74</c:v>
                </c:pt>
                <c:pt idx="2">
                  <c:v>55</c:v>
                </c:pt>
                <c:pt idx="3">
                  <c:v>54</c:v>
                </c:pt>
                <c:pt idx="4">
                  <c:v>53</c:v>
                </c:pt>
                <c:pt idx="5">
                  <c:v>46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31</c:v>
                </c:pt>
                <c:pt idx="10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>
                    <a:solidFill>
                      <a:schemeClr val="bg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0B6F-4EC6-A2F6-5EF30C0F358E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Oui mais je n’y ai pas accès</c:v>
                </c:pt>
              </c:strCache>
            </c:strRef>
          </c:tx>
          <c:spPr>
            <a:solidFill>
              <a:srgbClr val="B1CEF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225885828796688E-3"/>
                  <c:y val="0"/>
                </c:manualLayout>
              </c:layout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F-4EC6-A2F6-5EF30C0F358E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D20-4DC1-90C6-C322E9789588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20-4DC1-90C6-C322E9789588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D20-4DC1-90C6-C322E9789588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20-4DC1-90C6-C322E9789588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D20-4DC1-90C6-C322E9789588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D20-4DC1-90C6-C322E9789588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20-4DC1-90C6-C322E9789588}"/>
                </c:ext>
              </c:extLst>
            </c:dLbl>
            <c:dLbl>
              <c:idx val="8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20-4DC1-90C6-C322E9789588}"/>
                </c:ext>
              </c:extLst>
            </c:dLbl>
            <c:dLbl>
              <c:idx val="9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20-4DC1-90C6-C322E9789588}"/>
                </c:ext>
              </c:extLst>
            </c:dLbl>
            <c:dLbl>
              <c:idx val="10"/>
              <c:numFmt formatCode="0&quot;%&quot;;0&quot;%&quot;;\ " sourceLinked="0"/>
              <c:spPr/>
              <c:txPr>
                <a:bodyPr/>
                <a:lstStyle/>
                <a:p>
                  <a:pPr algn="ctr">
                    <a:defRPr lang="fr-FR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20-4DC1-90C6-C322E9789588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DATA!$A$2:$A$12</c:f>
              <c:strCache>
                <c:ptCount val="11"/>
                <c:pt idx="0">
                  <c:v>Un système de remises pour réaliser des économies</c:v>
                </c:pt>
                <c:pt idx="1">
                  <c:v>La possibilité de réaliser mes achats en ligne</c:v>
                </c:pt>
                <c:pt idx="2">
                  <c:v>Une livraison plus rapide</c:v>
                </c:pt>
                <c:pt idx="3">
                  <c:v>La possibilité de réaliser des commandes groupées</c:v>
                </c:pt>
                <c:pt idx="4">
                  <c:v>La possibilité de choisir vos préférences de créneaux de livraison</c:v>
                </c:pt>
                <c:pt idx="5">
                  <c:v>La possibilité d’intégrations avec des catalogues en ligne et de punch-out</c:v>
                </c:pt>
                <c:pt idx="6">
                  <c:v>La possibilité de mettre en place des circuits d’approbation des factures</c:v>
                </c:pt>
                <c:pt idx="7">
                  <c:v>La possibilité de distinguer différentes entités sur le compte et une gestion multi-utilisateur</c:v>
                </c:pt>
                <c:pt idx="8">
                  <c:v>L’accès à différentes modalités de paiement (prélèvement automatique, paiement à 30 jours...)</c:v>
                </c:pt>
                <c:pt idx="9">
                  <c:v>Des outils d'analyse de vos achats</c:v>
                </c:pt>
                <c:pt idx="10">
                  <c:v>L’accès à la gestion via application mobile</c:v>
                </c:pt>
              </c:strCache>
            </c:strRef>
          </c:cat>
          <c:val>
            <c:numRef>
              <c:f>DATA!$C$2:$C$12</c:f>
              <c:numCache>
                <c:formatCode>0"%";0"%";\ </c:formatCode>
                <c:ptCount val="11"/>
                <c:pt idx="0">
                  <c:v>24</c:v>
                </c:pt>
                <c:pt idx="1">
                  <c:v>7</c:v>
                </c:pt>
                <c:pt idx="2">
                  <c:v>16</c:v>
                </c:pt>
                <c:pt idx="3">
                  <c:v>10</c:v>
                </c:pt>
                <c:pt idx="4">
                  <c:v>11</c:v>
                </c:pt>
                <c:pt idx="5">
                  <c:v>10</c:v>
                </c:pt>
                <c:pt idx="6">
                  <c:v>8</c:v>
                </c:pt>
                <c:pt idx="7">
                  <c:v>14</c:v>
                </c:pt>
                <c:pt idx="8">
                  <c:v>7</c:v>
                </c:pt>
                <c:pt idx="9">
                  <c:v>16</c:v>
                </c:pt>
                <c:pt idx="10">
                  <c:v>9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4-0B6F-4EC6-A2F6-5EF30C0F3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05800200"/>
        <c:axId val="405800592"/>
      </c:barChart>
      <c:catAx>
        <c:axId val="4058002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05800592"/>
        <c:crosses val="autoZero"/>
        <c:auto val="1"/>
        <c:lblAlgn val="ctr"/>
        <c:lblOffset val="100"/>
        <c:noMultiLvlLbl val="0"/>
      </c:catAx>
      <c:valAx>
        <c:axId val="405800592"/>
        <c:scaling>
          <c:orientation val="minMax"/>
          <c:max val="100"/>
          <c:min val="0"/>
        </c:scaling>
        <c:delete val="1"/>
        <c:axPos val="t"/>
        <c:numFmt formatCode="0&quot;%&quot;;0&quot;%&quot;;\ " sourceLinked="1"/>
        <c:majorTickMark val="out"/>
        <c:minorTickMark val="none"/>
        <c:tickLblPos val="nextTo"/>
        <c:crossAx val="40580020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rgbClr val="83B1E8"/>
                </a:solidFill>
                <a:latin typeface="Calibri" pitchFamily="34" charset="0"/>
                <a:cs typeface="Calibri" pitchFamily="34" charset="0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B1CEF1"/>
                </a:solidFill>
                <a:latin typeface="Calibri" pitchFamily="34" charset="0"/>
                <a:cs typeface="Calibri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0.91464546824827986"/>
          <c:w val="0.95082206119162638"/>
          <c:h val="8.5354531751720183E-2"/>
        </c:manualLayout>
      </c:layout>
      <c:overlay val="0"/>
      <c:txPr>
        <a:bodyPr/>
        <a:lstStyle/>
        <a:p>
          <a:pPr>
            <a:defRPr sz="1200" b="1">
              <a:solidFill>
                <a:schemeClr val="accent4"/>
              </a:solidFill>
              <a:latin typeface="Calibri" pitchFamily="34" charset="0"/>
              <a:cs typeface="Calibri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28928033375267E-5"/>
          <c:y val="0"/>
          <c:w val="0.9999746710719666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Ensemble (%)</c:v>
                </c:pt>
              </c:strCache>
            </c:strRef>
          </c:tx>
          <c:spPr>
            <a:solidFill>
              <a:srgbClr val="7DADE7"/>
            </a:solidFill>
            <a:effectLst/>
          </c:spPr>
          <c:invertIfNegative val="0"/>
          <c:dPt>
            <c:idx val="0"/>
            <c:invertIfNegative val="0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0-B04D-4928-BCAB-BDA1922FB36F}"/>
              </c:ext>
            </c:extLst>
          </c:dPt>
          <c:dPt>
            <c:idx val="1"/>
            <c:invertIfNegative val="0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1-B04D-4928-BCAB-BDA1922FB36F}"/>
              </c:ext>
            </c:extLst>
          </c:dPt>
          <c:dPt>
            <c:idx val="2"/>
            <c:invertIfNegative val="0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2-B04D-4928-BCAB-BDA1922FB36F}"/>
              </c:ext>
            </c:extLst>
          </c:dPt>
          <c:dPt>
            <c:idx val="3"/>
            <c:invertIfNegative val="0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3-B04D-4928-BCAB-BDA1922FB36F}"/>
              </c:ext>
            </c:extLst>
          </c:dPt>
          <c:dPt>
            <c:idx val="4"/>
            <c:invertIfNegative val="0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4-B04D-4928-BCAB-BDA1922FB36F}"/>
              </c:ext>
            </c:extLst>
          </c:dPt>
          <c:dPt>
            <c:idx val="5"/>
            <c:invertIfNegative val="0"/>
            <c:bubble3D val="0"/>
            <c:spPr>
              <a:solidFill>
                <a:srgbClr val="F14E50"/>
              </a:solidFill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5-B04D-4928-BCAB-BDA1922FB36F}"/>
              </c:ext>
            </c:extLst>
          </c:dPt>
          <c:dPt>
            <c:idx val="6"/>
            <c:invertIfNegative val="0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6-B04D-4928-BCAB-BDA1922FB36F}"/>
              </c:ext>
            </c:extLst>
          </c:dPt>
          <c:dPt>
            <c:idx val="7"/>
            <c:invertIfNegative val="0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7-B04D-4928-BCAB-BDA1922FB36F}"/>
              </c:ext>
            </c:extLst>
          </c:dPt>
          <c:dPt>
            <c:idx val="8"/>
            <c:invertIfNegative val="0"/>
            <c:bubble3D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6="http://schemas.microsoft.com/office/drawing/2014/chart" uri="{C3380CC4-5D6E-409C-BE32-E72D297353CC}">
                <c16:uniqueId val="{00000008-B04D-4928-BCAB-BDA1922FB36F}"/>
              </c:ext>
            </c:extLst>
          </c:dPt>
          <c:dLbls>
            <c:dLbl>
              <c:idx val="0"/>
              <c:numFmt formatCode="0&quot;%&quot;;0&quot;%&quot;;\ " sourceLinked="0"/>
              <c:spPr/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rgbClr val="83B1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4D-4928-BCAB-BDA1922FB36F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rgbClr val="83B1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D-4928-BCAB-BDA1922FB36F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rgbClr val="83B1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4D-4928-BCAB-BDA1922FB36F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rgbClr val="83B1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4D-4928-BCAB-BDA1922FB36F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 anchorCtr="0"/>
                <a:lstStyle/>
                <a:p>
                  <a:pPr algn="ctr">
                    <a:defRPr lang="fr-FR" sz="2000" b="1" i="0" u="none" strike="noStrike" kern="1200" baseline="0">
                      <a:solidFill>
                        <a:srgbClr val="83B1E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4D-4928-BCAB-BDA1922FB36F}"/>
                </c:ext>
              </c:extLst>
            </c:dLbl>
            <c:dLbl>
              <c:idx val="5"/>
              <c:tx>
                <c:rich>
                  <a:bodyPr anchorCtr="0"/>
                  <a:lstStyle/>
                  <a:p>
                    <a:pPr algn="ctr">
                      <a:defRPr lang="fr-FR" sz="2000" b="1" i="0" u="none" strike="noStrike" kern="1200" baseline="0">
                        <a:solidFill>
                          <a:srgbClr val="83B1E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085055-ED62-48F8-8A68-8E9A329C17F4}" type="VALUE">
                      <a:rPr lang="en-US">
                        <a:solidFill>
                          <a:schemeClr val="accent4"/>
                        </a:solidFill>
                      </a:rPr>
                      <a:pPr algn="ctr">
                        <a:defRPr lang="fr-FR" sz="2000" b="1" i="0" u="none" strike="noStrike" kern="1200" baseline="0">
                          <a:solidFill>
                            <a:srgbClr val="83B1E8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en-US"/>
                  </a:p>
                </c:rich>
              </c:tx>
              <c:numFmt formatCode="0&quot;%&quot;;0&quot;%&quot;;\ 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4D-4928-BCAB-BDA1922FB36F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2000" b="1" i="0" u="none" strike="noStrike" kern="1200" baseline="0">
                    <a:solidFill>
                      <a:srgbClr val="83B1E8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DATA!$A$2:$A$7</c:f>
              <c:strCache>
                <c:ptCount val="6"/>
                <c:pt idx="0">
                  <c:v>Avoir accès à une offre à prix compétitifs</c:v>
                </c:pt>
                <c:pt idx="1">
                  <c:v>Une facturation et un paiement plus simples et efficaces</c:v>
                </c:pt>
                <c:pt idx="2">
                  <c:v>Avoir accès à un système plus intégré à mes logiciels d’achat internes</c:v>
                </c:pt>
                <c:pt idx="3">
                  <c:v>Avoir accès à des places de marché en ligne pour achats professionnels</c:v>
                </c:pt>
                <c:pt idx="4">
                  <c:v>!Un autre axe de modernisation</c:v>
                </c:pt>
                <c:pt idx="5">
                  <c:v>!Aucun axe de modernisation spécifique</c:v>
                </c:pt>
              </c:strCache>
            </c:strRef>
          </c:cat>
          <c:val>
            <c:numRef>
              <c:f>DATA!$B$2:$B$7</c:f>
              <c:numCache>
                <c:formatCode>0%</c:formatCode>
                <c:ptCount val="6"/>
                <c:pt idx="0">
                  <c:v>44</c:v>
                </c:pt>
                <c:pt idx="1">
                  <c:v>14</c:v>
                </c:pt>
                <c:pt idx="2">
                  <c:v>14</c:v>
                </c:pt>
                <c:pt idx="3">
                  <c:v>10</c:v>
                </c:pt>
                <c:pt idx="4">
                  <c:v>1</c:v>
                </c:pt>
                <c:pt idx="5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9-B04D-4928-BCAB-BDA1922FB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7757992"/>
        <c:axId val="697758384"/>
      </c:barChart>
      <c:catAx>
        <c:axId val="697757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97758384"/>
        <c:crosses val="autoZero"/>
        <c:auto val="1"/>
        <c:lblAlgn val="ctr"/>
        <c:lblOffset val="100"/>
        <c:noMultiLvlLbl val="0"/>
      </c:catAx>
      <c:valAx>
        <c:axId val="697758384"/>
        <c:scaling>
          <c:orientation val="minMax"/>
          <c:max val="80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9775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28928033375267E-5"/>
          <c:y val="0"/>
          <c:w val="0.90390951043959555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}Total des citations</c:v>
                </c:pt>
              </c:strCache>
            </c:strRef>
          </c:tx>
          <c:spPr>
            <a:solidFill>
              <a:srgbClr val="7DADE7"/>
            </a:solidFill>
          </c:spPr>
          <c:invertIfNegative val="0"/>
          <c:dLbls>
            <c:dLbl>
              <c:idx val="0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46-4B63-B528-0E44DE2DE69B}"/>
                </c:ext>
              </c:extLst>
            </c:dLbl>
            <c:dLbl>
              <c:idx val="1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46-4B63-B528-0E44DE2DE69B}"/>
                </c:ext>
              </c:extLst>
            </c:dLbl>
            <c:dLbl>
              <c:idx val="2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46-4B63-B528-0E44DE2DE69B}"/>
                </c:ext>
              </c:extLst>
            </c:dLbl>
            <c:dLbl>
              <c:idx val="3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46-4B63-B528-0E44DE2DE69B}"/>
                </c:ext>
              </c:extLst>
            </c:dLbl>
            <c:dLbl>
              <c:idx val="4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46-4B63-B528-0E44DE2DE69B}"/>
                </c:ext>
              </c:extLst>
            </c:dLbl>
            <c:dLbl>
              <c:idx val="5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46-4B63-B528-0E44DE2DE69B}"/>
                </c:ext>
              </c:extLst>
            </c:dLbl>
            <c:dLbl>
              <c:idx val="6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46-4B63-B528-0E44DE2DE69B}"/>
                </c:ext>
              </c:extLst>
            </c:dLbl>
            <c:dLbl>
              <c:idx val="7"/>
              <c:numFmt formatCode="0&quot;%&quot;;0&quot;%&quot;;\ " sourceLinked="0"/>
              <c:spPr/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DADE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6-4B63-B528-0E44DE2DE69B}"/>
                </c:ext>
              </c:extLst>
            </c:dLbl>
            <c:numFmt formatCode="0%;&quot;&quot;;&quot;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7DADE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DATA!$A$2:$A$9</c:f>
              <c:strCache>
                <c:ptCount val="8"/>
                <c:pt idx="0">
                  <c:v>Le prix des produits proposés</c:v>
                </c:pt>
                <c:pt idx="1">
                  <c:v>La durabilité des produits proposés</c:v>
                </c:pt>
                <c:pt idx="2">
                  <c:v>Un fournisseur local (c’est-à-dire le plus proche possible de votre structure, que ce soit dans votre commune, département, région ou en France)</c:v>
                </c:pt>
                <c:pt idx="3">
                  <c:v>La rapidité de livraison des achats réalisés</c:v>
                </c:pt>
                <c:pt idx="4">
                  <c:v>La disponibilité d’outils de pilotage clairs et faciles d’utilisation (facturation, paiement…)</c:v>
                </c:pt>
                <c:pt idx="5">
                  <c:v>Une large sélection de catégories de produits</c:v>
                </c:pt>
                <c:pt idx="6">
                  <c:v>!Un autre critère</c:v>
                </c:pt>
                <c:pt idx="7">
                  <c:v>!Aucun de ces critères</c:v>
                </c:pt>
              </c:strCache>
            </c:strRef>
          </c:cat>
          <c:val>
            <c:numRef>
              <c:f>DATA!$C$2:$C$9</c:f>
              <c:numCache>
                <c:formatCode>0"%";0"%";\ </c:formatCode>
                <c:ptCount val="8"/>
                <c:pt idx="0">
                  <c:v>86.473436290987578</c:v>
                </c:pt>
                <c:pt idx="1">
                  <c:v>52.787180630970269</c:v>
                </c:pt>
                <c:pt idx="2">
                  <c:v>52.749422830624859</c:v>
                </c:pt>
                <c:pt idx="3">
                  <c:v>50.70249680908551</c:v>
                </c:pt>
                <c:pt idx="4">
                  <c:v>21.785461308816274</c:v>
                </c:pt>
                <c:pt idx="5">
                  <c:v>20.474768956238083</c:v>
                </c:pt>
                <c:pt idx="6">
                  <c:v>2.1981698563654088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8EA6-42C8-A37F-70B75B6FE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7757992"/>
        <c:axId val="697758384"/>
      </c:barChart>
      <c:catAx>
        <c:axId val="697757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697758384"/>
        <c:crosses val="autoZero"/>
        <c:auto val="1"/>
        <c:lblAlgn val="ctr"/>
        <c:lblOffset val="100"/>
        <c:noMultiLvlLbl val="0"/>
      </c:catAx>
      <c:valAx>
        <c:axId val="697758384"/>
        <c:scaling>
          <c:orientation val="minMax"/>
          <c:min val="0"/>
        </c:scaling>
        <c:delete val="1"/>
        <c:axPos val="t"/>
        <c:numFmt formatCode="0&quot;%&quot;;0&quot;%&quot;;\ " sourceLinked="1"/>
        <c:majorTickMark val="out"/>
        <c:minorTickMark val="none"/>
        <c:tickLblPos val="nextTo"/>
        <c:crossAx val="69775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42121" y="9428583"/>
            <a:ext cx="1169779" cy="369378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8787" y="9428584"/>
            <a:ext cx="4558255" cy="369378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pos="289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4018" y="4715153"/>
            <a:ext cx="6169893" cy="4466987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90" y="9491387"/>
            <a:ext cx="1626022" cy="26772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494019" y="9430537"/>
            <a:ext cx="4285029" cy="328572"/>
          </a:xfrm>
          <a:prstGeom prst="rect">
            <a:avLst/>
          </a:prstGeom>
        </p:spPr>
        <p:txBody>
          <a:bodyPr vert="horz" lIns="0" tIns="43969" rIns="87938" bIns="43969" rtlCol="0" anchor="ctr"/>
          <a:lstStyle>
            <a:lvl1pPr algn="l">
              <a:defRPr sz="1100">
                <a:latin typeface="Arial" panose="020B0604020202020204" pitchFamily="34" charset="0"/>
              </a:defRPr>
            </a:lvl1pPr>
          </a:lstStyle>
          <a:p>
            <a:fld id="{3CE30ADD-77C3-4093-96A2-9BD88D3E3E0F}" type="datetime3">
              <a:rPr lang="en-GB" smtClean="0"/>
              <a:pPr/>
              <a:t>17 November,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notesStyle>
    <a:lvl1pPr marL="0" indent="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None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spcAft>
        <a:spcPts val="600"/>
      </a:spcAft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0" indent="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None/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0" indent="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None/>
      <a:defRPr sz="1100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4pPr>
    <a:lvl5pPr marL="171450" indent="-17145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31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56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Dans une période marquée par une forte inflation, les Directions des Achats doivent jongler avec la nécessité de réduire les coûts tout en garantissant la continuité de l'approvisionnement.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Une disparité se dessine entre le secteur public et le secteur privé en termes de digitalisation des processus d'achat.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96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Cette digitalisation moins marquée des collectivités semble entraîner des difficultés à différents niveaux, le temps consacré aux achats étant probablement la répercussion la plus significative 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Face à ces défis, les Directions des Achats sont unanimes sur leurs attentes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plus de la moitié des organisations (53%) tous secteurs confondus accordent de l’importance à l’éco-responsabilité et à la provenance de leurs produits en privilégiant le recours à des fournisseurs locaux.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95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CEFB043-7119-4165-894A-4634FA0047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221466"/>
            <a:ext cx="6096000" cy="505667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FA7DA2-58ED-8774-3B90-B777E8BFF94A}"/>
              </a:ext>
            </a:extLst>
          </p:cNvPr>
          <p:cNvSpPr/>
          <p:nvPr userDrawn="1"/>
        </p:nvSpPr>
        <p:spPr bwMode="auto">
          <a:xfrm>
            <a:off x="6096000" y="1221466"/>
            <a:ext cx="6096000" cy="5056671"/>
          </a:xfrm>
          <a:prstGeom prst="rect">
            <a:avLst/>
          </a:prstGeom>
          <a:solidFill>
            <a:schemeClr val="bg1">
              <a:lumMod val="95000"/>
              <a:alpha val="666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C22A1D0-4B85-F099-44A6-F8DAB5DA562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6096000" cy="1221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0" cap="all" spc="60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imes New Roman" panose="02020603050405020304" pitchFamily="18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0264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graphique 3"/>
          <p:cNvSpPr>
            <a:spLocks noGrp="1"/>
          </p:cNvSpPr>
          <p:nvPr>
            <p:ph type="chart" sz="quarter" idx="10"/>
          </p:nvPr>
        </p:nvSpPr>
        <p:spPr>
          <a:xfrm>
            <a:off x="550864" y="2307801"/>
            <a:ext cx="5397354" cy="3686599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64" y="188641"/>
            <a:ext cx="10972270" cy="91604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50864" y="1104688"/>
            <a:ext cx="11090275" cy="579205"/>
          </a:xfrm>
        </p:spPr>
        <p:txBody>
          <a:bodyPr anchor="ctr"/>
          <a:lstStyle>
            <a:lvl1pPr marL="0" indent="0" algn="l" defTabSz="779252" rtl="0" eaLnBrk="1" latinLnBrk="0" hangingPunct="1">
              <a:lnSpc>
                <a:spcPts val="1400"/>
              </a:lnSpc>
              <a:spcAft>
                <a:spcPts val="0"/>
              </a:spcAft>
              <a:buNone/>
              <a:defRPr lang="fr-FR" sz="1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algn="l" defTabSz="779252" rtl="0" eaLnBrk="1" latinLnBrk="0" hangingPunct="1">
              <a:lnSpc>
                <a:spcPts val="1400"/>
              </a:lnSpc>
              <a:spcAft>
                <a:spcPts val="0"/>
              </a:spcAft>
              <a:defRPr lang="fr-FR" sz="1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+mn-ea"/>
                <a:cs typeface="Arial" pitchFamily="34" charset="0"/>
              </a:defRPr>
            </a:lvl2pPr>
            <a:lvl3pPr marL="534988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0AE6DEB-78FE-DA8D-2EAC-FA5257D40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7024" y="1817300"/>
            <a:ext cx="4200370" cy="490501"/>
          </a:xfrm>
        </p:spPr>
        <p:txBody>
          <a:bodyPr/>
          <a:lstStyle>
            <a:lvl1pPr marL="0" indent="0" algn="ctr">
              <a:buNone/>
              <a:defRPr sz="1400" b="1" u="sng">
                <a:solidFill>
                  <a:srgbClr val="C000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7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CBCF3BF7-3132-E574-17DF-61888E6FE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18" y="1595438"/>
            <a:ext cx="10656158" cy="320873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35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20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19A93E-D89A-442E-81DC-2534EB4519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763" y="2420894"/>
            <a:ext cx="4537075" cy="4032294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1200"/>
              </a:spcBef>
              <a:buNone/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9939BDC-1AB0-489A-B0B6-CB732F4E7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18" y="1595438"/>
            <a:ext cx="10656158" cy="320873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F4AC9452-6509-4A42-B024-FFCAA8D72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8753" y="2420888"/>
            <a:ext cx="5328097" cy="2592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3B163A1-95A4-4AD9-9F00-3A6B289D1C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4464" y="5157192"/>
            <a:ext cx="5416674" cy="1223962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58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4319CA4-534A-4559-921A-AA055E884B3F}"/>
              </a:ext>
            </a:extLst>
          </p:cNvPr>
          <p:cNvCxnSpPr/>
          <p:nvPr/>
        </p:nvCxnSpPr>
        <p:spPr bwMode="auto">
          <a:xfrm>
            <a:off x="11823957" y="6649988"/>
            <a:ext cx="0" cy="208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0BB544-E08B-4289-9400-1423B781D2AC}"/>
              </a:ext>
            </a:extLst>
          </p:cNvPr>
          <p:cNvCxnSpPr/>
          <p:nvPr/>
        </p:nvCxnSpPr>
        <p:spPr bwMode="auto">
          <a:xfrm>
            <a:off x="11812753" y="6649988"/>
            <a:ext cx="0" cy="208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95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07" y="188641"/>
            <a:ext cx="11103027" cy="129614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0"/>
          </p:nvPr>
        </p:nvSpPr>
        <p:spPr>
          <a:xfrm>
            <a:off x="3943892" y="3033520"/>
            <a:ext cx="7263084" cy="2776537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943892" y="2208470"/>
            <a:ext cx="7263084" cy="579205"/>
          </a:xfrm>
        </p:spPr>
        <p:txBody>
          <a:bodyPr anchor="ctr"/>
          <a:lstStyle>
            <a:lvl1pPr marL="0" indent="0" algn="l" defTabSz="779252" rtl="0" eaLnBrk="1" latinLnBrk="0" hangingPunct="1">
              <a:lnSpc>
                <a:spcPts val="1400"/>
              </a:lnSpc>
              <a:spcAft>
                <a:spcPts val="0"/>
              </a:spcAft>
              <a:buNone/>
              <a:defRPr lang="fr-FR" sz="12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algn="l" defTabSz="779252" rtl="0" eaLnBrk="1" latinLnBrk="0" hangingPunct="1">
              <a:lnSpc>
                <a:spcPts val="1400"/>
              </a:lnSpc>
              <a:spcAft>
                <a:spcPts val="0"/>
              </a:spcAft>
              <a:defRPr lang="fr-FR" sz="1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+mn-ea"/>
                <a:cs typeface="Arial" pitchFamily="34" charset="0"/>
              </a:defRPr>
            </a:lvl2pPr>
            <a:lvl3pPr marL="534988" indent="0"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20107" y="2151683"/>
            <a:ext cx="3003550" cy="3670300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420107" y="1382173"/>
            <a:ext cx="11090275" cy="69691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cap="none" baseline="0">
                <a:solidFill>
                  <a:srgbClr val="C00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3943350" y="6065838"/>
            <a:ext cx="7264400" cy="3524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150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5AFC98-9C3B-4CEB-B5B7-07489B01F1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53445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870509" y="2078564"/>
            <a:ext cx="4824447" cy="983059"/>
          </a:xfrm>
        </p:spPr>
        <p:txBody>
          <a:bodyPr lIns="0" anchor="b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1853446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870509" y="3307267"/>
            <a:ext cx="4824447" cy="580872"/>
          </a:xfrm>
        </p:spPr>
        <p:txBody>
          <a:bodyPr lIns="0" anchor="ctr"/>
          <a:lstStyle>
            <a:lvl1pPr marL="0" indent="0" algn="ctr">
              <a:buFont typeface="Wingdings 2" pitchFamily="18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D95C26B-9404-4890-9E62-0538868BD702}"/>
              </a:ext>
            </a:extLst>
          </p:cNvPr>
          <p:cNvSpPr/>
          <p:nvPr userDrawn="1"/>
        </p:nvSpPr>
        <p:spPr bwMode="auto">
          <a:xfrm>
            <a:off x="393509" y="2513994"/>
            <a:ext cx="505332" cy="769434"/>
          </a:xfrm>
          <a:custGeom>
            <a:avLst/>
            <a:gdLst>
              <a:gd name="connsiteX0" fmla="*/ 535258 w 535258"/>
              <a:gd name="connsiteY0" fmla="*/ 0 h 769434"/>
              <a:gd name="connsiteX1" fmla="*/ 33453 w 535258"/>
              <a:gd name="connsiteY1" fmla="*/ 0 h 769434"/>
              <a:gd name="connsiteX2" fmla="*/ 33453 w 535258"/>
              <a:gd name="connsiteY2" fmla="*/ 769434 h 769434"/>
              <a:gd name="connsiteX3" fmla="*/ 0 w 535258"/>
              <a:gd name="connsiteY3" fmla="*/ 769434 h 769434"/>
              <a:gd name="connsiteX0" fmla="*/ 505332 w 505332"/>
              <a:gd name="connsiteY0" fmla="*/ 0 h 769434"/>
              <a:gd name="connsiteX1" fmla="*/ 3527 w 505332"/>
              <a:gd name="connsiteY1" fmla="*/ 0 h 769434"/>
              <a:gd name="connsiteX2" fmla="*/ 3527 w 505332"/>
              <a:gd name="connsiteY2" fmla="*/ 769434 h 769434"/>
              <a:gd name="connsiteX3" fmla="*/ 0 w 505332"/>
              <a:gd name="connsiteY3" fmla="*/ 769434 h 76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332" h="769434">
                <a:moveTo>
                  <a:pt x="505332" y="0"/>
                </a:moveTo>
                <a:lnTo>
                  <a:pt x="3527" y="0"/>
                </a:lnTo>
                <a:lnTo>
                  <a:pt x="3527" y="769434"/>
                </a:lnTo>
                <a:lnTo>
                  <a:pt x="0" y="769434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EF1778A9-F8D6-4E4D-99C8-6D20A32421CD}"/>
              </a:ext>
            </a:extLst>
          </p:cNvPr>
          <p:cNvSpPr/>
          <p:nvPr userDrawn="1"/>
        </p:nvSpPr>
        <p:spPr bwMode="auto">
          <a:xfrm rot="10800000">
            <a:off x="4713989" y="4550972"/>
            <a:ext cx="503967" cy="776388"/>
          </a:xfrm>
          <a:custGeom>
            <a:avLst/>
            <a:gdLst>
              <a:gd name="connsiteX0" fmla="*/ 535258 w 535258"/>
              <a:gd name="connsiteY0" fmla="*/ 0 h 769434"/>
              <a:gd name="connsiteX1" fmla="*/ 33453 w 535258"/>
              <a:gd name="connsiteY1" fmla="*/ 0 h 769434"/>
              <a:gd name="connsiteX2" fmla="*/ 33453 w 535258"/>
              <a:gd name="connsiteY2" fmla="*/ 769434 h 769434"/>
              <a:gd name="connsiteX3" fmla="*/ 0 w 535258"/>
              <a:gd name="connsiteY3" fmla="*/ 769434 h 769434"/>
              <a:gd name="connsiteX0" fmla="*/ 535258 w 535258"/>
              <a:gd name="connsiteY0" fmla="*/ 0 h 769434"/>
              <a:gd name="connsiteX1" fmla="*/ 33453 w 535258"/>
              <a:gd name="connsiteY1" fmla="*/ 0 h 769434"/>
              <a:gd name="connsiteX2" fmla="*/ 33453 w 535258"/>
              <a:gd name="connsiteY2" fmla="*/ 769434 h 769434"/>
              <a:gd name="connsiteX3" fmla="*/ 0 w 535258"/>
              <a:gd name="connsiteY3" fmla="*/ 769434 h 769434"/>
              <a:gd name="connsiteX0" fmla="*/ 503967 w 503967"/>
              <a:gd name="connsiteY0" fmla="*/ 0 h 776388"/>
              <a:gd name="connsiteX1" fmla="*/ 2162 w 503967"/>
              <a:gd name="connsiteY1" fmla="*/ 0 h 776388"/>
              <a:gd name="connsiteX2" fmla="*/ 2162 w 503967"/>
              <a:gd name="connsiteY2" fmla="*/ 769434 h 776388"/>
              <a:gd name="connsiteX3" fmla="*/ 0 w 503967"/>
              <a:gd name="connsiteY3" fmla="*/ 776388 h 77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967" h="776388">
                <a:moveTo>
                  <a:pt x="503967" y="0"/>
                </a:moveTo>
                <a:lnTo>
                  <a:pt x="2162" y="0"/>
                </a:lnTo>
                <a:lnTo>
                  <a:pt x="2162" y="769434"/>
                </a:lnTo>
                <a:lnTo>
                  <a:pt x="0" y="776388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2179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4748988" y="3997182"/>
            <a:ext cx="6947215" cy="862735"/>
          </a:xfrm>
          <a:solidFill>
            <a:srgbClr val="C00000"/>
          </a:solidFill>
        </p:spPr>
        <p:txBody>
          <a:bodyPr lIns="108000" rIns="108000" anchor="ctr"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4BF9F-3C48-49CF-AA08-780C59950812}"/>
              </a:ext>
            </a:extLst>
          </p:cNvPr>
          <p:cNvSpPr/>
          <p:nvPr userDrawn="1"/>
        </p:nvSpPr>
        <p:spPr bwMode="auto">
          <a:xfrm>
            <a:off x="0" y="0"/>
            <a:ext cx="478438" cy="167489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1AEC7D-9A6F-2B6B-5790-F6E770530CFA}"/>
              </a:ext>
            </a:extLst>
          </p:cNvPr>
          <p:cNvSpPr/>
          <p:nvPr userDrawn="1"/>
        </p:nvSpPr>
        <p:spPr bwMode="auto">
          <a:xfrm>
            <a:off x="0" y="0"/>
            <a:ext cx="12191999" cy="601050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85344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30055" y="3866017"/>
            <a:ext cx="8630479" cy="986601"/>
          </a:xfr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fr-FR" sz="2800" b="0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85514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A7007E-8521-80DD-4DAE-5E28AD316A0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D3A97E3-F7AF-1D88-B28E-96CC9F2EDD18}"/>
              </a:ext>
            </a:extLst>
          </p:cNvPr>
          <p:cNvGrpSpPr/>
          <p:nvPr userDrawn="1"/>
        </p:nvGrpSpPr>
        <p:grpSpPr>
          <a:xfrm>
            <a:off x="1" y="2069735"/>
            <a:ext cx="12192000" cy="2448000"/>
            <a:chOff x="1" y="2069735"/>
            <a:chExt cx="12192000" cy="244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D5F43E-B0FE-1F7C-6BD2-1F8D7FD05869}"/>
                </a:ext>
              </a:extLst>
            </p:cNvPr>
            <p:cNvSpPr/>
            <p:nvPr userDrawn="1"/>
          </p:nvSpPr>
          <p:spPr>
            <a:xfrm>
              <a:off x="1" y="2069735"/>
              <a:ext cx="12192000" cy="24480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785A7AE3-9710-DB68-4537-E97CEA8A25B8}"/>
                </a:ext>
              </a:extLst>
            </p:cNvPr>
            <p:cNvSpPr txBox="1"/>
            <p:nvPr userDrawn="1"/>
          </p:nvSpPr>
          <p:spPr>
            <a:xfrm>
              <a:off x="398403" y="2237513"/>
              <a:ext cx="1473226" cy="1181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02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EA7BCD1-ABBB-470F-96A9-19E870ED3CE4}"/>
                </a:ext>
              </a:extLst>
            </p:cNvPr>
            <p:cNvCxnSpPr/>
            <p:nvPr userDrawn="1"/>
          </p:nvCxnSpPr>
          <p:spPr bwMode="auto">
            <a:xfrm flipV="1">
              <a:off x="1798977" y="2382747"/>
              <a:ext cx="0" cy="86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344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70328" y="2260242"/>
            <a:ext cx="8630479" cy="986601"/>
          </a:xfrm>
        </p:spPr>
        <p:txBody>
          <a:bodyPr lIns="0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1853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0329" y="3273624"/>
            <a:ext cx="8630478" cy="1095555"/>
          </a:xfrm>
        </p:spPr>
        <p:txBody>
          <a:bodyPr lIns="0" anchor="ctr"/>
          <a:lstStyle>
            <a:lvl1pPr marL="0" indent="0" algn="l"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280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17881A-E7EC-0446-E5B8-BE707F16C56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D3A97E3-F7AF-1D88-B28E-96CC9F2EDD18}"/>
              </a:ext>
            </a:extLst>
          </p:cNvPr>
          <p:cNvGrpSpPr/>
          <p:nvPr userDrawn="1"/>
        </p:nvGrpSpPr>
        <p:grpSpPr>
          <a:xfrm>
            <a:off x="1" y="2069735"/>
            <a:ext cx="12192000" cy="2448000"/>
            <a:chOff x="1" y="2069735"/>
            <a:chExt cx="12192000" cy="244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D5F43E-B0FE-1F7C-6BD2-1F8D7FD05869}"/>
                </a:ext>
              </a:extLst>
            </p:cNvPr>
            <p:cNvSpPr/>
            <p:nvPr userDrawn="1"/>
          </p:nvSpPr>
          <p:spPr>
            <a:xfrm>
              <a:off x="1" y="2069735"/>
              <a:ext cx="12192000" cy="24480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785A7AE3-9710-DB68-4537-E97CEA8A25B8}"/>
                </a:ext>
              </a:extLst>
            </p:cNvPr>
            <p:cNvSpPr txBox="1"/>
            <p:nvPr userDrawn="1"/>
          </p:nvSpPr>
          <p:spPr>
            <a:xfrm>
              <a:off x="398403" y="2237513"/>
              <a:ext cx="1473226" cy="1181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03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EA7BCD1-ABBB-470F-96A9-19E870ED3CE4}"/>
                </a:ext>
              </a:extLst>
            </p:cNvPr>
            <p:cNvCxnSpPr/>
            <p:nvPr userDrawn="1"/>
          </p:nvCxnSpPr>
          <p:spPr bwMode="auto">
            <a:xfrm flipV="1">
              <a:off x="1798977" y="2382747"/>
              <a:ext cx="0" cy="86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344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70328" y="2260242"/>
            <a:ext cx="8630479" cy="986601"/>
          </a:xfrm>
        </p:spPr>
        <p:txBody>
          <a:bodyPr lIns="0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1853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0329" y="3273624"/>
            <a:ext cx="8630478" cy="1095555"/>
          </a:xfrm>
        </p:spPr>
        <p:txBody>
          <a:bodyPr lIns="0" anchor="ctr"/>
          <a:lstStyle>
            <a:lvl1pPr marL="0" indent="0" algn="l"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1978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0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F9F3DF3-743B-4E26-AF3B-9B4043AF9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D3A97E3-F7AF-1D88-B28E-96CC9F2EDD18}"/>
              </a:ext>
            </a:extLst>
          </p:cNvPr>
          <p:cNvGrpSpPr/>
          <p:nvPr userDrawn="1"/>
        </p:nvGrpSpPr>
        <p:grpSpPr>
          <a:xfrm>
            <a:off x="1" y="2069735"/>
            <a:ext cx="12192000" cy="2448000"/>
            <a:chOff x="1" y="2069735"/>
            <a:chExt cx="12192000" cy="244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D5F43E-B0FE-1F7C-6BD2-1F8D7FD05869}"/>
                </a:ext>
              </a:extLst>
            </p:cNvPr>
            <p:cNvSpPr/>
            <p:nvPr userDrawn="1"/>
          </p:nvSpPr>
          <p:spPr>
            <a:xfrm>
              <a:off x="1" y="2069735"/>
              <a:ext cx="12192000" cy="24480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785A7AE3-9710-DB68-4537-E97CEA8A25B8}"/>
                </a:ext>
              </a:extLst>
            </p:cNvPr>
            <p:cNvSpPr txBox="1"/>
            <p:nvPr userDrawn="1"/>
          </p:nvSpPr>
          <p:spPr>
            <a:xfrm>
              <a:off x="398403" y="2237513"/>
              <a:ext cx="1473226" cy="1181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04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EA7BCD1-ABBB-470F-96A9-19E870ED3CE4}"/>
                </a:ext>
              </a:extLst>
            </p:cNvPr>
            <p:cNvCxnSpPr/>
            <p:nvPr userDrawn="1"/>
          </p:nvCxnSpPr>
          <p:spPr bwMode="auto">
            <a:xfrm flipV="1">
              <a:off x="1798977" y="2382747"/>
              <a:ext cx="0" cy="86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344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70328" y="2260242"/>
            <a:ext cx="8630479" cy="986601"/>
          </a:xfrm>
        </p:spPr>
        <p:txBody>
          <a:bodyPr lIns="0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1853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0329" y="3273624"/>
            <a:ext cx="8630478" cy="1095555"/>
          </a:xfrm>
        </p:spPr>
        <p:txBody>
          <a:bodyPr lIns="0" anchor="ctr"/>
          <a:lstStyle>
            <a:lvl1pPr marL="0" indent="0" algn="l"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446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F9F3DF3-743B-4E26-AF3B-9B4043AF9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D3A97E3-F7AF-1D88-B28E-96CC9F2EDD18}"/>
              </a:ext>
            </a:extLst>
          </p:cNvPr>
          <p:cNvGrpSpPr/>
          <p:nvPr userDrawn="1"/>
        </p:nvGrpSpPr>
        <p:grpSpPr>
          <a:xfrm>
            <a:off x="1" y="2069735"/>
            <a:ext cx="12192000" cy="2448000"/>
            <a:chOff x="1" y="2069735"/>
            <a:chExt cx="12192000" cy="244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D5F43E-B0FE-1F7C-6BD2-1F8D7FD05869}"/>
                </a:ext>
              </a:extLst>
            </p:cNvPr>
            <p:cNvSpPr/>
            <p:nvPr userDrawn="1"/>
          </p:nvSpPr>
          <p:spPr>
            <a:xfrm>
              <a:off x="1" y="2069735"/>
              <a:ext cx="12192000" cy="24480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785A7AE3-9710-DB68-4537-E97CEA8A25B8}"/>
                </a:ext>
              </a:extLst>
            </p:cNvPr>
            <p:cNvSpPr txBox="1"/>
            <p:nvPr userDrawn="1"/>
          </p:nvSpPr>
          <p:spPr>
            <a:xfrm>
              <a:off x="398403" y="2237513"/>
              <a:ext cx="1473226" cy="1181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05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EA7BCD1-ABBB-470F-96A9-19E870ED3CE4}"/>
                </a:ext>
              </a:extLst>
            </p:cNvPr>
            <p:cNvCxnSpPr/>
            <p:nvPr userDrawn="1"/>
          </p:nvCxnSpPr>
          <p:spPr bwMode="auto">
            <a:xfrm flipV="1">
              <a:off x="1798977" y="2382747"/>
              <a:ext cx="0" cy="86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344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70328" y="2260242"/>
            <a:ext cx="8630479" cy="986601"/>
          </a:xfrm>
        </p:spPr>
        <p:txBody>
          <a:bodyPr lIns="0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1853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0329" y="3273624"/>
            <a:ext cx="8630478" cy="1095555"/>
          </a:xfrm>
        </p:spPr>
        <p:txBody>
          <a:bodyPr lIns="0" anchor="ctr"/>
          <a:lstStyle>
            <a:lvl1pPr marL="0" indent="0" algn="l"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1151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NEX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F9F3DF3-743B-4E26-AF3B-9B4043AF9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D3A97E3-F7AF-1D88-B28E-96CC9F2EDD18}"/>
              </a:ext>
            </a:extLst>
          </p:cNvPr>
          <p:cNvGrpSpPr/>
          <p:nvPr userDrawn="1"/>
        </p:nvGrpSpPr>
        <p:grpSpPr>
          <a:xfrm>
            <a:off x="1" y="2069735"/>
            <a:ext cx="12192000" cy="2448000"/>
            <a:chOff x="1" y="2069735"/>
            <a:chExt cx="12192000" cy="244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D5F43E-B0FE-1F7C-6BD2-1F8D7FD05869}"/>
                </a:ext>
              </a:extLst>
            </p:cNvPr>
            <p:cNvSpPr/>
            <p:nvPr userDrawn="1"/>
          </p:nvSpPr>
          <p:spPr>
            <a:xfrm>
              <a:off x="1" y="2069735"/>
              <a:ext cx="12192000" cy="24480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EA7BCD1-ABBB-470F-96A9-19E870ED3CE4}"/>
                </a:ext>
              </a:extLst>
            </p:cNvPr>
            <p:cNvCxnSpPr/>
            <p:nvPr userDrawn="1"/>
          </p:nvCxnSpPr>
          <p:spPr bwMode="auto">
            <a:xfrm flipV="1">
              <a:off x="1798977" y="2382747"/>
              <a:ext cx="0" cy="86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344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70328" y="2260242"/>
            <a:ext cx="8630479" cy="986601"/>
          </a:xfrm>
        </p:spPr>
        <p:txBody>
          <a:bodyPr lIns="0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1853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0329" y="3273624"/>
            <a:ext cx="8630478" cy="1095555"/>
          </a:xfrm>
        </p:spPr>
        <p:txBody>
          <a:bodyPr lIns="0" anchor="ctr"/>
          <a:lstStyle>
            <a:lvl1pPr marL="0" indent="0" algn="l"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50635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23"/>
          </p:nvPr>
        </p:nvSpPr>
        <p:spPr>
          <a:xfrm>
            <a:off x="7741920" y="0"/>
            <a:ext cx="4450080" cy="62179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478438" y="2781332"/>
            <a:ext cx="6947215" cy="862735"/>
          </a:xfrm>
        </p:spPr>
        <p:txBody>
          <a:bodyPr anchor="ctr">
            <a:normAutofit/>
          </a:bodyPr>
          <a:lstStyle>
            <a:lvl1pPr algn="just">
              <a:lnSpc>
                <a:spcPct val="80000"/>
              </a:lnSpc>
              <a:defRPr>
                <a:solidFill>
                  <a:srgbClr val="C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 : forme 51">
            <a:extLst>
              <a:ext uri="{FF2B5EF4-FFF2-40B4-BE49-F238E27FC236}">
                <a16:creationId xmlns:a16="http://schemas.microsoft.com/office/drawing/2014/main" id="{7665DF94-BD51-4CB2-871A-A0CA2EBE1BC8}"/>
              </a:ext>
            </a:extLst>
          </p:cNvPr>
          <p:cNvSpPr/>
          <p:nvPr userDrawn="1"/>
        </p:nvSpPr>
        <p:spPr bwMode="auto">
          <a:xfrm rot="10800000" flipH="1">
            <a:off x="7650151" y="5598623"/>
            <a:ext cx="298088" cy="712504"/>
          </a:xfrm>
          <a:custGeom>
            <a:avLst/>
            <a:gdLst>
              <a:gd name="connsiteX0" fmla="*/ 0 w 371192"/>
              <a:gd name="connsiteY0" fmla="*/ 887240 h 887240"/>
              <a:gd name="connsiteX1" fmla="*/ 0 w 371192"/>
              <a:gd name="connsiteY1" fmla="*/ 0 h 887240"/>
              <a:gd name="connsiteX2" fmla="*/ 371192 w 371192"/>
              <a:gd name="connsiteY2" fmla="*/ 0 h 887240"/>
              <a:gd name="connsiteX3" fmla="*/ 371192 w 371192"/>
              <a:gd name="connsiteY3" fmla="*/ 0 h 88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92" h="887240">
                <a:moveTo>
                  <a:pt x="0" y="887240"/>
                </a:moveTo>
                <a:lnTo>
                  <a:pt x="0" y="0"/>
                </a:lnTo>
                <a:lnTo>
                  <a:pt x="371192" y="0"/>
                </a:lnTo>
                <a:lnTo>
                  <a:pt x="371192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4BF9F-3C48-49CF-AA08-780C59950812}"/>
              </a:ext>
            </a:extLst>
          </p:cNvPr>
          <p:cNvSpPr/>
          <p:nvPr userDrawn="1"/>
        </p:nvSpPr>
        <p:spPr bwMode="auto">
          <a:xfrm>
            <a:off x="0" y="0"/>
            <a:ext cx="478438" cy="167489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B4A4033-4863-F1E9-E5E6-603CAB59B2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451" y="1225031"/>
            <a:ext cx="1537130" cy="1569660"/>
          </a:xfr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fr-FR" sz="9600" kern="1200" dirty="0" smtClean="0"/>
            </a:lvl1pPr>
          </a:lstStyle>
          <a:p>
            <a:pPr marL="0" lvl="0" algn="ctr" defTabSz="779252" latinLnBrk="0"/>
            <a:r>
              <a:rPr lang="fr-FR" dirty="0"/>
              <a:t>X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ED32833-B63C-2AF5-5C3A-A1A06762F222}"/>
              </a:ext>
            </a:extLst>
          </p:cNvPr>
          <p:cNvSpPr/>
          <p:nvPr userDrawn="1"/>
        </p:nvSpPr>
        <p:spPr bwMode="auto">
          <a:xfrm>
            <a:off x="478438" y="2080260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DC247F-A2CA-A037-C3ED-7BDF5DEA3204}"/>
              </a:ext>
            </a:extLst>
          </p:cNvPr>
          <p:cNvSpPr/>
          <p:nvPr userDrawn="1"/>
        </p:nvSpPr>
        <p:spPr bwMode="auto">
          <a:xfrm>
            <a:off x="2124358" y="2080260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14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418" y="2241395"/>
            <a:ext cx="10898716" cy="3884769"/>
          </a:xfrm>
        </p:spPr>
        <p:txBody>
          <a:bodyPr/>
          <a:lstStyle>
            <a:lvl1pPr>
              <a:spcBef>
                <a:spcPts val="1200"/>
              </a:spcBef>
              <a:defRPr sz="1200"/>
            </a:lvl1pPr>
            <a:lvl2pPr marL="455613" indent="-180975">
              <a:defRPr sz="1100"/>
            </a:lvl2pPr>
            <a:lvl3pPr marL="271463" indent="0">
              <a:buNone/>
              <a:defRPr sz="1100" i="1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0A82826-42E3-C955-9B9D-A73389B1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18" y="1595438"/>
            <a:ext cx="10656158" cy="320873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09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88641"/>
            <a:ext cx="103278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2002971"/>
            <a:ext cx="10898716" cy="41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ZoneTexte 1"/>
          <p:cNvSpPr txBox="1"/>
          <p:nvPr/>
        </p:nvSpPr>
        <p:spPr>
          <a:xfrm>
            <a:off x="11772131" y="6649989"/>
            <a:ext cx="419869" cy="20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algn="ctr"/>
            <a:fld id="{2F3AD17D-DE08-4CB7-AAC5-BAB9ACF46444}" type="slidenum">
              <a:rPr lang="fr-FR" sz="700" b="1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‹N°›</a:t>
            </a:fld>
            <a:endParaRPr lang="fr-FR" sz="7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>
          <a:xfrm>
            <a:off x="10239796" y="6649070"/>
            <a:ext cx="1584161" cy="215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284" tIns="45630" rIns="91284" bIns="4563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800" b="1" dirty="0">
                <a:solidFill>
                  <a:srgbClr val="8B7A6F"/>
                </a:solidFill>
                <a:latin typeface="Arial" panose="020B0604020202020204" pitchFamily="34" charset="0"/>
              </a:rPr>
              <a:t>© GROUPE IFOP 2023</a:t>
            </a: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11823957" y="6649988"/>
            <a:ext cx="0" cy="208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1">
            <a:extLst>
              <a:ext uri="{FF2B5EF4-FFF2-40B4-BE49-F238E27FC236}">
                <a16:creationId xmlns:a16="http://schemas.microsoft.com/office/drawing/2014/main" id="{9643D6B0-B6B1-48AB-B4AE-31E2A035A0D9}"/>
              </a:ext>
            </a:extLst>
          </p:cNvPr>
          <p:cNvSpPr txBox="1"/>
          <p:nvPr/>
        </p:nvSpPr>
        <p:spPr>
          <a:xfrm>
            <a:off x="11772131" y="6649989"/>
            <a:ext cx="419869" cy="20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algn="ctr"/>
            <a:fld id="{2F3AD17D-DE08-4CB7-AAC5-BAB9ACF46444}" type="slidenum">
              <a:rPr lang="fr-FR" sz="700" b="1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‹N°›</a:t>
            </a:fld>
            <a:endParaRPr lang="fr-FR" sz="7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50BB544-E08B-4289-9400-1423B781D2AC}"/>
              </a:ext>
            </a:extLst>
          </p:cNvPr>
          <p:cNvCxnSpPr/>
          <p:nvPr/>
        </p:nvCxnSpPr>
        <p:spPr bwMode="auto">
          <a:xfrm>
            <a:off x="11823957" y="6649988"/>
            <a:ext cx="0" cy="208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6229ADF-8B22-1F7C-DB4B-A808C0F8D825}"/>
              </a:ext>
            </a:extLst>
          </p:cNvPr>
          <p:cNvSpPr/>
          <p:nvPr userDrawn="1"/>
        </p:nvSpPr>
        <p:spPr bwMode="auto">
          <a:xfrm>
            <a:off x="0" y="188640"/>
            <a:ext cx="191344" cy="1296144"/>
          </a:xfrm>
          <a:prstGeom prst="rect">
            <a:avLst/>
          </a:prstGeom>
          <a:solidFill>
            <a:srgbClr val="B20E1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DDAE3B-D685-54A0-CABD-EDC7C70D5438}"/>
              </a:ext>
            </a:extLst>
          </p:cNvPr>
          <p:cNvGrpSpPr/>
          <p:nvPr userDrawn="1"/>
        </p:nvGrpSpPr>
        <p:grpSpPr>
          <a:xfrm>
            <a:off x="191344" y="6382326"/>
            <a:ext cx="536079" cy="387715"/>
            <a:chOff x="191344" y="6242752"/>
            <a:chExt cx="729064" cy="52729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55D6D1A8-5C42-2F84-D0D4-AD85C7A2B9A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920408" y="6242752"/>
              <a:ext cx="0" cy="52257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3" descr="D:\Ifop\logo\EXE_IFOP_CMJN.png">
              <a:extLst>
                <a:ext uri="{FF2B5EF4-FFF2-40B4-BE49-F238E27FC236}">
                  <a16:creationId xmlns:a16="http://schemas.microsoft.com/office/drawing/2014/main" id="{549E0D9E-1BD4-60B9-C5CC-8749A3CA79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6242752"/>
              <a:ext cx="677238" cy="52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7EA2267-D187-F324-25AB-70C8E6CC82A6}"/>
              </a:ext>
            </a:extLst>
          </p:cNvPr>
          <p:cNvGrpSpPr/>
          <p:nvPr userDrawn="1"/>
        </p:nvGrpSpPr>
        <p:grpSpPr>
          <a:xfrm>
            <a:off x="11142822" y="503679"/>
            <a:ext cx="1018835" cy="654071"/>
            <a:chOff x="9583174" y="50178"/>
            <a:chExt cx="2107450" cy="1352939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65CFD464-CDF6-3151-183B-011E252A4303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10203025" y="50178"/>
              <a:ext cx="867747" cy="135293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63C98CE-735B-394C-A19A-AB55D810659E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10512951" y="50178"/>
              <a:ext cx="867747" cy="135293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BF88E22-E147-B662-DE8F-61F82693938B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10822877" y="50178"/>
              <a:ext cx="867747" cy="135293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24929B7-D3A6-6486-C540-E3098D32BA63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9893099" y="50178"/>
              <a:ext cx="867747" cy="135293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61A6F60-F2FA-55FD-1C24-F6FA16D7A578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9583174" y="50178"/>
              <a:ext cx="867747" cy="1352939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Logo del día: Amazon | La tienda que vende todo, de la A a la Z">
            <a:extLst>
              <a:ext uri="{FF2B5EF4-FFF2-40B4-BE49-F238E27FC236}">
                <a16:creationId xmlns:a16="http://schemas.microsoft.com/office/drawing/2014/main" id="{B7222DEB-2B0D-4DD9-1E29-67DC97E94B7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5" y="6322134"/>
            <a:ext cx="971345" cy="535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1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31" r:id="rId8"/>
    <p:sldLayoutId id="2147483957" r:id="rId9"/>
    <p:sldLayoutId id="2147484040" r:id="rId10"/>
    <p:sldLayoutId id="2147483958" r:id="rId11"/>
    <p:sldLayoutId id="2147483961" r:id="rId12"/>
    <p:sldLayoutId id="2147484034" r:id="rId13"/>
    <p:sldLayoutId id="2147484038" r:id="rId14"/>
    <p:sldLayoutId id="2147484041" r:id="rId15"/>
    <p:sldLayoutId id="2147484042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spc="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DB0029"/>
          </a:solidFill>
          <a:latin typeface="Century Gothic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DB0029"/>
          </a:solidFill>
          <a:latin typeface="Century Gothic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DB0029"/>
          </a:solidFill>
          <a:latin typeface="Century Gothic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DB0029"/>
          </a:solidFill>
          <a:latin typeface="Century Gothic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B0029"/>
          </a:solidFill>
          <a:latin typeface="Century Gothic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B0029"/>
          </a:solidFill>
          <a:latin typeface="Century Gothic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B0029"/>
          </a:solidFill>
          <a:latin typeface="Century Gothic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B0029"/>
          </a:solidFill>
          <a:latin typeface="Century Gothic" pitchFamily="34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ts val="2400"/>
        </a:spcBef>
        <a:spcAft>
          <a:spcPct val="0"/>
        </a:spcAft>
        <a:buClr>
          <a:srgbClr val="F14E50"/>
        </a:buClr>
        <a:buFont typeface="Wingdings" panose="05000000000000000000" pitchFamily="2" charset="2"/>
        <a:buChar char="l"/>
        <a:defRPr sz="1400">
          <a:solidFill>
            <a:schemeClr val="tx1"/>
          </a:solidFill>
          <a:latin typeface="+mj-lt"/>
          <a:ea typeface="+mn-ea"/>
          <a:cs typeface="+mn-cs"/>
        </a:defRPr>
      </a:lvl1pPr>
      <a:lvl2pPr marL="717550" indent="-180975" algn="l" rtl="0" eaLnBrk="1" fontAlgn="base" hangingPunct="1">
        <a:spcBef>
          <a:spcPts val="12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2pPr>
      <a:lvl3pPr marL="985838" indent="-179388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j-lt"/>
          <a:cs typeface="+mn-cs"/>
        </a:defRPr>
      </a:lvl3pPr>
      <a:lvl4pPr marL="16383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50FB57E-F1C8-DC33-CCF7-88C6C332D1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8A17A6-F03B-708F-F9AD-45D7C2F8F0C5}"/>
              </a:ext>
            </a:extLst>
          </p:cNvPr>
          <p:cNvSpPr/>
          <p:nvPr/>
        </p:nvSpPr>
        <p:spPr bwMode="auto">
          <a:xfrm>
            <a:off x="3210518" y="-7670"/>
            <a:ext cx="6096000" cy="687334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A5891EEB-5B4B-3F13-DBC2-DC8A45373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092" y="1859797"/>
            <a:ext cx="5837581" cy="152469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Pratiques et usages d'achats professionnels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auprès des entreprises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et collectivités locales</a:t>
            </a:r>
          </a:p>
        </p:txBody>
      </p:sp>
      <p:sp>
        <p:nvSpPr>
          <p:cNvPr id="21" name="Sous-titre 20">
            <a:extLst>
              <a:ext uri="{FF2B5EF4-FFF2-40B4-BE49-F238E27FC236}">
                <a16:creationId xmlns:a16="http://schemas.microsoft.com/office/drawing/2014/main" id="{A835CE67-9157-63A0-BBB8-D99225951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7752" y="3706808"/>
            <a:ext cx="5092958" cy="58087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Sondage </a:t>
            </a:r>
            <a:r>
              <a:rPr lang="fr-FR" dirty="0" err="1">
                <a:solidFill>
                  <a:schemeClr val="bg1"/>
                </a:solidFill>
              </a:rPr>
              <a:t>Ifop</a:t>
            </a:r>
            <a:r>
              <a:rPr lang="fr-FR" dirty="0">
                <a:solidFill>
                  <a:schemeClr val="bg1"/>
                </a:solidFill>
              </a:rPr>
              <a:t> pour Amazon Business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953483" y="3420369"/>
            <a:ext cx="436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E2C3873-391B-76E0-4A0E-82AACB1FDDAA}"/>
              </a:ext>
            </a:extLst>
          </p:cNvPr>
          <p:cNvSpPr txBox="1"/>
          <p:nvPr/>
        </p:nvSpPr>
        <p:spPr>
          <a:xfrm>
            <a:off x="3837392" y="4743841"/>
            <a:ext cx="4722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 2023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17EA30-E440-9FDC-8571-217676FAA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482" y="564069"/>
            <a:ext cx="1363799" cy="1065158"/>
          </a:xfrm>
          <a:prstGeom prst="rect">
            <a:avLst/>
          </a:prstGeom>
        </p:spPr>
      </p:pic>
      <p:pic>
        <p:nvPicPr>
          <p:cNvPr id="2" name="Picture 2" descr="Logo del día: Amazon | La tienda que vende todo, de la A a la Z">
            <a:extLst>
              <a:ext uri="{FF2B5EF4-FFF2-40B4-BE49-F238E27FC236}">
                <a16:creationId xmlns:a16="http://schemas.microsoft.com/office/drawing/2014/main" id="{B7222DEB-2B0D-4DD9-1E29-67DC97E94B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18" y="642337"/>
            <a:ext cx="1763395" cy="97282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EB7BF8-B686-8061-D035-4E31007070BD}"/>
              </a:ext>
            </a:extLst>
          </p:cNvPr>
          <p:cNvSpPr/>
          <p:nvPr/>
        </p:nvSpPr>
        <p:spPr>
          <a:xfrm>
            <a:off x="4285665" y="5904108"/>
            <a:ext cx="2792337" cy="830997"/>
          </a:xfrm>
          <a:prstGeom prst="rect">
            <a:avLst/>
          </a:prstGeom>
          <a:ln>
            <a:noFill/>
            <a:prstDash val="solid"/>
          </a:ln>
        </p:spPr>
        <p:txBody>
          <a:bodyPr wrap="square" anchor="b">
            <a:spAutoFit/>
          </a:bodyPr>
          <a:lstStyle/>
          <a:p>
            <a:pPr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N° 120226</a:t>
            </a:r>
          </a:p>
          <a:p>
            <a:pPr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8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Contacts Ifop</a:t>
            </a:r>
            <a:r>
              <a:rPr lang="fr-FR" sz="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: </a:t>
            </a:r>
          </a:p>
          <a:p>
            <a:pPr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800" dirty="0">
                <a:solidFill>
                  <a:schemeClr val="bg1"/>
                </a:solidFill>
                <a:ea typeface="Calibri" panose="020F0502020204030204" pitchFamily="34" charset="0"/>
              </a:rPr>
              <a:t>Flora Baumlin / Enora Lanoë-Danel</a:t>
            </a:r>
            <a:endParaRPr lang="fr-FR" sz="800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pPr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Département Opinion et Stratégies d’Entreprise</a:t>
            </a:r>
          </a:p>
          <a:p>
            <a:pPr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01 45 84 14 44</a:t>
            </a:r>
          </a:p>
          <a:p>
            <a:pPr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8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prenom.nom@ifop.com</a:t>
            </a:r>
            <a:endParaRPr lang="fr-FR" sz="800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4448B6-567A-DDED-AB52-15319B1CAB41}"/>
              </a:ext>
            </a:extLst>
          </p:cNvPr>
          <p:cNvGrpSpPr/>
          <p:nvPr/>
        </p:nvGrpSpPr>
        <p:grpSpPr>
          <a:xfrm>
            <a:off x="3210518" y="5987757"/>
            <a:ext cx="1033836" cy="663701"/>
            <a:chOff x="9583174" y="50178"/>
            <a:chExt cx="2107450" cy="1352939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82C8044E-5EC4-95E6-AB97-FE3F08E92861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10203025" y="50178"/>
              <a:ext cx="867747" cy="1352939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7104682-7265-3211-FF76-752D60576F11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10512951" y="50178"/>
              <a:ext cx="867747" cy="1352939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8D30365-75CE-DDE8-71C7-C7AA9DE88378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10822877" y="50178"/>
              <a:ext cx="867747" cy="1352939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672D532-1407-07EE-DB0C-9B6AE80065D0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9893099" y="50178"/>
              <a:ext cx="867747" cy="1352939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8CAC7E7-3AE3-27EA-D951-6832E4DB6BF0}"/>
                </a:ext>
              </a:extLst>
            </p:cNvPr>
            <p:cNvCxnSpPr>
              <a:cxnSpLocks/>
            </p:cNvCxnSpPr>
            <p:nvPr/>
          </p:nvCxnSpPr>
          <p:spPr bwMode="auto">
            <a:xfrm rot="21152098" flipH="1">
              <a:off x="9583174" y="50178"/>
              <a:ext cx="867747" cy="1352939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4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HEADER">
            <a:extLst>
              <a:ext uri="{FF2B5EF4-FFF2-40B4-BE49-F238E27FC236}">
                <a16:creationId xmlns:a16="http://schemas.microsoft.com/office/drawing/2014/main" id="{E2AFA984-5E98-19AF-5796-A6C1EF4F7E71}"/>
              </a:ext>
            </a:extLst>
          </p:cNvPr>
          <p:cNvGraphicFramePr>
            <a:graphicFrameLocks noGrp="1"/>
          </p:cNvGraphicFramePr>
          <p:nvPr/>
        </p:nvGraphicFramePr>
        <p:xfrm>
          <a:off x="550864" y="1231645"/>
          <a:ext cx="1057869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8690">
                  <a:extLst>
                    <a:ext uri="{9D8B030D-6E8A-4147-A177-3AD203B41FA5}">
                      <a16:colId xmlns:a16="http://schemas.microsoft.com/office/drawing/2014/main" val="392850512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just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</a:rPr>
                        <a:t>QUESTION : De manière générale, quels sont vos critères lorsque vous choisissez un fournisseur de produits pour votre structure ? En premier ? Et ensuite ? 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008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682691"/>
                  </a:ext>
                </a:extLst>
              </a:tr>
            </a:tbl>
          </a:graphicData>
        </a:graphic>
      </p:graphicFrame>
      <p:graphicFrame>
        <p:nvGraphicFramePr>
          <p:cNvPr id="5" name="CHART" descr="Set Id=&quot;YZSKMRhzhEyEQwmZC0i-Og&quot;">
            <a:extLst>
              <a:ext uri="{FF2B5EF4-FFF2-40B4-BE49-F238E27FC236}">
                <a16:creationId xmlns:a16="http://schemas.microsoft.com/office/drawing/2014/main" id="{E089222C-6DAC-01D5-B5F5-CE0D8F15B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669316"/>
              </p:ext>
            </p:extLst>
          </p:nvPr>
        </p:nvGraphicFramePr>
        <p:xfrm>
          <a:off x="3516738" y="2303014"/>
          <a:ext cx="2908446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IBV" descr="Set Id=&quot;0DFL2oaLJ0GoIehFSNRERQ&quot;">
            <a:extLst>
              <a:ext uri="{FF2B5EF4-FFF2-40B4-BE49-F238E27FC236}">
                <a16:creationId xmlns:a16="http://schemas.microsoft.com/office/drawing/2014/main" id="{E0C7BA15-0695-C279-E744-A3A55E952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42543"/>
              </p:ext>
            </p:extLst>
          </p:nvPr>
        </p:nvGraphicFramePr>
        <p:xfrm>
          <a:off x="0" y="2336983"/>
          <a:ext cx="3405351" cy="3769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5351">
                  <a:extLst>
                    <a:ext uri="{9D8B030D-6E8A-4147-A177-3AD203B41FA5}">
                      <a16:colId xmlns:a16="http://schemas.microsoft.com/office/drawing/2014/main" val="3774104962"/>
                    </a:ext>
                  </a:extLst>
                </a:gridCol>
              </a:tblGrid>
              <a:tr h="51427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 prix des produits proposés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1983584"/>
                  </a:ext>
                </a:extLst>
              </a:tr>
              <a:tr h="51427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durabilité des produits proposés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04146289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 fournisseur local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8437513"/>
                  </a:ext>
                </a:extLst>
              </a:tr>
              <a:tr h="51427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rapidité de livraison des achats réalisés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6227820"/>
                  </a:ext>
                </a:extLst>
              </a:tr>
              <a:tr h="51427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disponibilité d’outils de pilotage clairs et faciles d’utilisation (facturation, paiement…)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27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Une large sélection de catégories de produits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27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 autre critère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ONETEXTE_5">
            <a:extLst>
              <a:ext uri="{FF2B5EF4-FFF2-40B4-BE49-F238E27FC236}">
                <a16:creationId xmlns:a16="http://schemas.microsoft.com/office/drawing/2014/main" id="{636730F7-717D-8E26-F872-01471CABA08D}"/>
              </a:ext>
            </a:extLst>
          </p:cNvPr>
          <p:cNvSpPr txBox="1"/>
          <p:nvPr/>
        </p:nvSpPr>
        <p:spPr>
          <a:xfrm>
            <a:off x="8082134" y="6396335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B1CEF1"/>
                </a:solidFill>
              </a:rPr>
              <a:t>■ En premier</a:t>
            </a:r>
          </a:p>
          <a:p>
            <a:r>
              <a:rPr lang="fr-FR" sz="1200" b="1" dirty="0">
                <a:solidFill>
                  <a:srgbClr val="7DADE7"/>
                </a:solidFill>
              </a:rPr>
              <a:t>■ Total des citations</a:t>
            </a:r>
          </a:p>
        </p:txBody>
      </p:sp>
      <p:sp>
        <p:nvSpPr>
          <p:cNvPr id="7" name="ZONETEXTE_6">
            <a:extLst>
              <a:ext uri="{FF2B5EF4-FFF2-40B4-BE49-F238E27FC236}">
                <a16:creationId xmlns:a16="http://schemas.microsoft.com/office/drawing/2014/main" id="{1035B28F-8A54-E8A9-FB82-006BF52AD3AE}"/>
              </a:ext>
            </a:extLst>
          </p:cNvPr>
          <p:cNvSpPr txBox="1"/>
          <p:nvPr/>
        </p:nvSpPr>
        <p:spPr>
          <a:xfrm>
            <a:off x="2915594" y="6535078"/>
            <a:ext cx="7212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supérieur à 100, les interviewés ayant pu donner plusieurs réponses.</a:t>
            </a:r>
          </a:p>
        </p:txBody>
      </p:sp>
      <p:sp>
        <p:nvSpPr>
          <p:cNvPr id="3" name="TITRE" descr="set ShapesGroup=&quot;&quot;">
            <a:extLst>
              <a:ext uri="{FF2B5EF4-FFF2-40B4-BE49-F238E27FC236}">
                <a16:creationId xmlns:a16="http://schemas.microsoft.com/office/drawing/2014/main" id="{C191ABE1-AFAB-5A4C-470C-66C3D4F62276}"/>
              </a:ext>
            </a:extLst>
          </p:cNvPr>
          <p:cNvSpPr txBox="1">
            <a:spLocks/>
          </p:cNvSpPr>
          <p:nvPr/>
        </p:nvSpPr>
        <p:spPr>
          <a:xfrm>
            <a:off x="550864" y="188641"/>
            <a:ext cx="10578690" cy="8302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defTabSz="914400"/>
            <a:r>
              <a:rPr lang="fr-FR" kern="0" dirty="0"/>
              <a:t>Les critères de choix d'un fournisseur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8D6427-A5C1-3D67-751B-ED02BAD7BE0D}"/>
              </a:ext>
            </a:extLst>
          </p:cNvPr>
          <p:cNvSpPr/>
          <p:nvPr/>
        </p:nvSpPr>
        <p:spPr>
          <a:xfrm>
            <a:off x="3646326" y="1778171"/>
            <a:ext cx="2049832" cy="338554"/>
          </a:xfrm>
          <a:prstGeom prst="rect">
            <a:avLst/>
          </a:prstGeom>
          <a:noFill/>
          <a:ln>
            <a:solidFill>
              <a:srgbClr val="317DD9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rgbClr val="317DD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</a:t>
            </a:r>
          </a:p>
        </p:txBody>
      </p:sp>
      <p:graphicFrame>
        <p:nvGraphicFramePr>
          <p:cNvPr id="8" name="CHART" descr="Set Id=&quot;YZSKMRhzhEyEQwmZC0i-Og&quot;">
            <a:extLst>
              <a:ext uri="{FF2B5EF4-FFF2-40B4-BE49-F238E27FC236}">
                <a16:creationId xmlns:a16="http://schemas.microsoft.com/office/drawing/2014/main" id="{54FFAF22-2555-66A7-9E7D-EDFD3F5A0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084467"/>
              </p:ext>
            </p:extLst>
          </p:nvPr>
        </p:nvGraphicFramePr>
        <p:xfrm>
          <a:off x="6425184" y="2303014"/>
          <a:ext cx="2908446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" descr="Set Id=&quot;YZSKMRhzhEyEQwmZC0i-Og&quot;">
            <a:extLst>
              <a:ext uri="{FF2B5EF4-FFF2-40B4-BE49-F238E27FC236}">
                <a16:creationId xmlns:a16="http://schemas.microsoft.com/office/drawing/2014/main" id="{5C5BAF7C-0C17-FD66-FB16-C56F1D714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547081"/>
              </p:ext>
            </p:extLst>
          </p:nvPr>
        </p:nvGraphicFramePr>
        <p:xfrm>
          <a:off x="9333630" y="2303014"/>
          <a:ext cx="2908446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CDCBDD8-DCB9-8758-4A31-EACEBE150964}"/>
              </a:ext>
            </a:extLst>
          </p:cNvPr>
          <p:cNvSpPr/>
          <p:nvPr/>
        </p:nvSpPr>
        <p:spPr>
          <a:xfrm>
            <a:off x="9603190" y="1778171"/>
            <a:ext cx="2049832" cy="338554"/>
          </a:xfrm>
          <a:prstGeom prst="rect">
            <a:avLst/>
          </a:prstGeom>
          <a:noFill/>
          <a:ln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Collectivités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1BDF5A-0B01-66D4-80E1-8B6A63AAA380}"/>
              </a:ext>
            </a:extLst>
          </p:cNvPr>
          <p:cNvSpPr/>
          <p:nvPr/>
        </p:nvSpPr>
        <p:spPr>
          <a:xfrm>
            <a:off x="6294307" y="1778171"/>
            <a:ext cx="2049832" cy="338554"/>
          </a:xfrm>
          <a:prstGeom prst="rect">
            <a:avLst/>
          </a:prstGeom>
          <a:noFill/>
          <a:ln>
            <a:solidFill>
              <a:srgbClr val="FAC09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rgbClr val="FAC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Entreprises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401CD3-63AD-3B23-FD0B-9AC8267C7EF8}"/>
              </a:ext>
            </a:extLst>
          </p:cNvPr>
          <p:cNvSpPr/>
          <p:nvPr/>
        </p:nvSpPr>
        <p:spPr bwMode="auto">
          <a:xfrm>
            <a:off x="1" y="2885657"/>
            <a:ext cx="12009600" cy="1087254"/>
          </a:xfrm>
          <a:prstGeom prst="round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c="http://schemas.openxmlformats.org/drawingml/2006/chart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E00BE5-9DFA-44F9-89F5-62F190531A52}"/>
              </a:ext>
            </a:extLst>
          </p:cNvPr>
          <p:cNvSpPr/>
          <p:nvPr/>
        </p:nvSpPr>
        <p:spPr>
          <a:xfrm>
            <a:off x="8626957" y="3470031"/>
            <a:ext cx="3011206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Les interviews ont été réalisées par téléphone </a:t>
            </a:r>
            <a:r>
              <a:rPr lang="fr-FR" sz="1200" b="1" dirty="0"/>
              <a:t>du 21 septembre au 9 octobre 2023.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B92FFCA-173D-476A-831A-EAE0313AF8E5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0777" y="3371824"/>
            <a:ext cx="14487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8323D9C4-FA5A-4A5A-8E6C-CB82C0C5F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0777" y="1929134"/>
            <a:ext cx="1780481" cy="1206132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E3FC4F1D-FD69-4ABF-B7DD-B9F40E847A9E}"/>
              </a:ext>
            </a:extLst>
          </p:cNvPr>
          <p:cNvSpPr txBox="1">
            <a:spLocks/>
          </p:cNvSpPr>
          <p:nvPr/>
        </p:nvSpPr>
        <p:spPr>
          <a:xfrm>
            <a:off x="443900" y="495872"/>
            <a:ext cx="5053270" cy="68310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l"/>
            <a:r>
              <a:rPr lang="fr-FR" sz="2800" kern="0" spc="600" dirty="0">
                <a:solidFill>
                  <a:schemeClr val="bg2">
                    <a:lumMod val="90000"/>
                  </a:schemeClr>
                </a:solidFill>
              </a:rPr>
              <a:t>MÉTHODOLOGIE</a:t>
            </a:r>
            <a:endParaRPr lang="fr-FR" sz="3600" kern="0" spc="6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859D579-2351-4D85-A13F-A2A0DA123E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9474"/>
          <a:stretch/>
        </p:blipFill>
        <p:spPr>
          <a:xfrm>
            <a:off x="553837" y="1965318"/>
            <a:ext cx="1797764" cy="1200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0EE346-1DD4-42BB-9B7C-B3663151187F}"/>
              </a:ext>
            </a:extLst>
          </p:cNvPr>
          <p:cNvSpPr/>
          <p:nvPr/>
        </p:nvSpPr>
        <p:spPr>
          <a:xfrm>
            <a:off x="553836" y="3506214"/>
            <a:ext cx="338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200" dirty="0">
                <a:solidFill>
                  <a:schemeClr val="tx1"/>
                </a:solidFill>
              </a:rPr>
              <a:t>L’enquête a été menée auprès d'un échantillon de </a:t>
            </a:r>
            <a:r>
              <a:rPr lang="fr-FR" sz="1200" b="1" dirty="0">
                <a:solidFill>
                  <a:srgbClr val="C00000"/>
                </a:solidFill>
              </a:rPr>
              <a:t>803 </a:t>
            </a:r>
            <a:r>
              <a:rPr lang="fr-FR" sz="1200" b="1" dirty="0">
                <a:solidFill>
                  <a:schemeClr val="tx1"/>
                </a:solidFill>
              </a:rPr>
              <a:t>responsables des achats</a:t>
            </a:r>
            <a:r>
              <a:rPr lang="fr-FR" sz="1200" dirty="0">
                <a:solidFill>
                  <a:schemeClr val="tx1"/>
                </a:solidFill>
              </a:rPr>
              <a:t>, répartis comme suit </a:t>
            </a:r>
            <a:r>
              <a:rPr lang="fr-FR" sz="1200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1200" b="1" dirty="0"/>
          </a:p>
          <a:p>
            <a:r>
              <a:rPr lang="fr-FR" sz="1200" b="1" dirty="0">
                <a:solidFill>
                  <a:schemeClr val="tx1"/>
                </a:solidFill>
              </a:rPr>
              <a:t>- </a:t>
            </a:r>
            <a:r>
              <a:rPr lang="fr-FR" sz="1200" b="1" dirty="0">
                <a:solidFill>
                  <a:srgbClr val="C00000"/>
                </a:solidFill>
              </a:rPr>
              <a:t>401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responsables des achats au sein de PME, représentatif des entreprises de 10 à 249 salariés </a:t>
            </a:r>
          </a:p>
          <a:p>
            <a:endParaRPr lang="fr-FR" sz="1200" b="1" dirty="0">
              <a:solidFill>
                <a:schemeClr val="tx1"/>
              </a:solidFill>
            </a:endParaRPr>
          </a:p>
          <a:p>
            <a:r>
              <a:rPr lang="fr-FR" sz="1200" b="1" dirty="0"/>
              <a:t>- </a:t>
            </a:r>
            <a:r>
              <a:rPr lang="fr-FR" sz="1200" b="1" dirty="0">
                <a:solidFill>
                  <a:srgbClr val="C00000"/>
                </a:solidFill>
              </a:rPr>
              <a:t>402</a:t>
            </a:r>
            <a:r>
              <a:rPr lang="fr-FR" sz="1200" b="1" dirty="0"/>
              <a:t> </a:t>
            </a:r>
            <a:r>
              <a:rPr lang="fr-FR" sz="1200" dirty="0"/>
              <a:t>Directeurs Généraux des Services ou responsables des achats au sein de collectivités locales </a:t>
            </a:r>
          </a:p>
          <a:p>
            <a:endParaRPr lang="fr-FR" sz="1200" b="1" dirty="0">
              <a:solidFill>
                <a:schemeClr val="tx1"/>
              </a:solidFill>
            </a:endParaRPr>
          </a:p>
          <a:p>
            <a:r>
              <a:rPr lang="fr-FR" sz="1200" b="1" dirty="0">
                <a:solidFill>
                  <a:schemeClr val="tx1"/>
                </a:solidFill>
              </a:rPr>
              <a:t>Parmi elles, </a:t>
            </a:r>
            <a:r>
              <a:rPr lang="fr-FR" sz="1200" b="1" dirty="0">
                <a:solidFill>
                  <a:srgbClr val="C00000"/>
                </a:solidFill>
              </a:rPr>
              <a:t>302</a:t>
            </a:r>
            <a:r>
              <a:rPr lang="fr-FR" sz="1200" b="1" dirty="0">
                <a:solidFill>
                  <a:schemeClr val="tx1"/>
                </a:solidFill>
              </a:rPr>
              <a:t> sont des mairies, </a:t>
            </a:r>
            <a:r>
              <a:rPr lang="fr-FR" sz="1200" b="1" dirty="0">
                <a:solidFill>
                  <a:srgbClr val="C00000"/>
                </a:solidFill>
              </a:rPr>
              <a:t>50</a:t>
            </a:r>
            <a:r>
              <a:rPr lang="fr-FR" sz="1200" b="1" dirty="0">
                <a:solidFill>
                  <a:schemeClr val="tx1"/>
                </a:solidFill>
              </a:rPr>
              <a:t> des intercommunalités et </a:t>
            </a:r>
            <a:r>
              <a:rPr lang="fr-FR" sz="1200" b="1" dirty="0">
                <a:solidFill>
                  <a:srgbClr val="C00000"/>
                </a:solidFill>
              </a:rPr>
              <a:t>50</a:t>
            </a:r>
            <a:r>
              <a:rPr lang="fr-FR" sz="1200" b="1" dirty="0">
                <a:solidFill>
                  <a:schemeClr val="tx1"/>
                </a:solidFill>
              </a:rPr>
              <a:t> des conseils régionaux ou départementaux.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904E51F-8B15-4B04-AEA1-F9A68AFBCC35}"/>
              </a:ext>
            </a:extLst>
          </p:cNvPr>
          <p:cNvCxnSpPr>
            <a:cxnSpLocks/>
          </p:cNvCxnSpPr>
          <p:nvPr/>
        </p:nvCxnSpPr>
        <p:spPr bwMode="auto">
          <a:xfrm flipH="1">
            <a:off x="553836" y="3408007"/>
            <a:ext cx="14487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3E80369-09C1-4E1C-8E98-DD1814AD9112}"/>
              </a:ext>
            </a:extLst>
          </p:cNvPr>
          <p:cNvSpPr/>
          <p:nvPr/>
        </p:nvSpPr>
        <p:spPr>
          <a:xfrm>
            <a:off x="4632917" y="3499886"/>
            <a:ext cx="338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200" dirty="0">
                <a:solidFill>
                  <a:schemeClr val="tx1"/>
                </a:solidFill>
              </a:rPr>
              <a:t>La représentativité de l’échantillon </a:t>
            </a:r>
            <a:r>
              <a:rPr lang="fr-FR" sz="1200" b="1" u="sng" dirty="0">
                <a:solidFill>
                  <a:schemeClr val="tx1"/>
                </a:solidFill>
              </a:rPr>
              <a:t>entreprises</a:t>
            </a:r>
            <a:r>
              <a:rPr lang="fr-FR" sz="1200" dirty="0">
                <a:solidFill>
                  <a:schemeClr val="tx1"/>
                </a:solidFill>
              </a:rPr>
              <a:t> a été assurée par la méthode des quotas (taille d'entreprise, secteur d'activité, région).</a:t>
            </a:r>
          </a:p>
          <a:p>
            <a:pPr marL="0" indent="0"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200" dirty="0">
                <a:solidFill>
                  <a:schemeClr val="tx1"/>
                </a:solidFill>
              </a:rPr>
              <a:t>La représentativité de l’échantillon</a:t>
            </a:r>
            <a:r>
              <a:rPr lang="fr-FR" sz="1200" b="1" u="sng" dirty="0">
                <a:solidFill>
                  <a:schemeClr val="tx1"/>
                </a:solidFill>
              </a:rPr>
              <a:t> collectivités </a:t>
            </a:r>
            <a:r>
              <a:rPr lang="fr-FR" sz="1200" dirty="0">
                <a:solidFill>
                  <a:schemeClr val="tx1"/>
                </a:solidFill>
              </a:rPr>
              <a:t>locales a été assurée par la méthode des quotas sur le volet mairies (nombre d'administrés, région).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15EA264-0597-4538-B4D3-3F62BCB19D08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2917" y="3401679"/>
            <a:ext cx="14487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phique 2">
            <a:extLst>
              <a:ext uri="{FF2B5EF4-FFF2-40B4-BE49-F238E27FC236}">
                <a16:creationId xmlns:a16="http://schemas.microsoft.com/office/drawing/2014/main" id="{6C1518D5-4D0B-8CB5-AD24-200B2DEECA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8791" y="2004832"/>
            <a:ext cx="2193941" cy="116081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66B2FA8-3F4E-C57F-5F8F-DC9CA00F4C03}"/>
              </a:ext>
            </a:extLst>
          </p:cNvPr>
          <p:cNvSpPr txBox="1"/>
          <p:nvPr/>
        </p:nvSpPr>
        <p:spPr>
          <a:xfrm>
            <a:off x="509234" y="1245733"/>
            <a:ext cx="6577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rgbClr val="C00000"/>
                </a:solidFill>
                <a:effectLst/>
              </a:rPr>
              <a:t>Etude réalisée par </a:t>
            </a:r>
            <a:r>
              <a:rPr lang="fr-FR" sz="1600" dirty="0" err="1">
                <a:solidFill>
                  <a:srgbClr val="C00000"/>
                </a:solidFill>
                <a:effectLst/>
              </a:rPr>
              <a:t>l'Ifop</a:t>
            </a:r>
            <a:r>
              <a:rPr lang="fr-FR" sz="1600" dirty="0">
                <a:solidFill>
                  <a:srgbClr val="C00000"/>
                </a:solidFill>
                <a:effectLst/>
              </a:rPr>
              <a:t> pour Amazon</a:t>
            </a:r>
            <a:endParaRPr lang="fr-FR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664F61-D35C-94D1-ABD7-4E71CC78B5A2}"/>
              </a:ext>
            </a:extLst>
          </p:cNvPr>
          <p:cNvSpPr txBox="1"/>
          <p:nvPr/>
        </p:nvSpPr>
        <p:spPr>
          <a:xfrm>
            <a:off x="4539511" y="5540841"/>
            <a:ext cx="3047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Différences significatives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21C775-5669-F159-C145-D1B67506E468}"/>
              </a:ext>
            </a:extLst>
          </p:cNvPr>
          <p:cNvSpPr txBox="1"/>
          <p:nvPr/>
        </p:nvSpPr>
        <p:spPr>
          <a:xfrm>
            <a:off x="5303520" y="5879395"/>
            <a:ext cx="6888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Dans ce document, la significativité est représentée par un code couleur vert et rouge. Vert signifiant que le score est significativement supérieur à la moyenne, rouge que celui-ci est significativement inférieur à la moyenne.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04754D8-C693-7C8A-C01A-A049C3CB3615}"/>
              </a:ext>
            </a:extLst>
          </p:cNvPr>
          <p:cNvSpPr/>
          <p:nvPr/>
        </p:nvSpPr>
        <p:spPr bwMode="auto">
          <a:xfrm>
            <a:off x="4539511" y="5943602"/>
            <a:ext cx="560832" cy="316992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2312F31-E1C5-AB12-1183-F9A968B6AAEC}"/>
              </a:ext>
            </a:extLst>
          </p:cNvPr>
          <p:cNvSpPr/>
          <p:nvPr/>
        </p:nvSpPr>
        <p:spPr bwMode="auto">
          <a:xfrm>
            <a:off x="4688165" y="6102098"/>
            <a:ext cx="560832" cy="31699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texte, assis, intérieur, personne&#10;&#10;Description générée automatiquement">
            <a:extLst>
              <a:ext uri="{FF2B5EF4-FFF2-40B4-BE49-F238E27FC236}">
                <a16:creationId xmlns:a16="http://schemas.microsoft.com/office/drawing/2014/main" id="{2DE244A0-285F-1C45-B098-494D6F4697E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4CDA5D-0C35-76F1-A86A-242D390D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L’ÉTUDE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95ACB-ACA1-438F-9CFC-CCAB0EE2A1DE}"/>
              </a:ext>
            </a:extLst>
          </p:cNvPr>
          <p:cNvSpPr/>
          <p:nvPr/>
        </p:nvSpPr>
        <p:spPr>
          <a:xfrm>
            <a:off x="2166258" y="2522811"/>
            <a:ext cx="9919556" cy="1812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fr-FR" sz="2800" spc="600" dirty="0">
              <a:latin typeface="+mj-lt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064804D-9D48-9E44-49B0-852F5399EF90}"/>
              </a:ext>
            </a:extLst>
          </p:cNvPr>
          <p:cNvGrpSpPr/>
          <p:nvPr/>
        </p:nvGrpSpPr>
        <p:grpSpPr>
          <a:xfrm>
            <a:off x="3202563" y="3837618"/>
            <a:ext cx="1473226" cy="1181862"/>
            <a:chOff x="398403" y="2237513"/>
            <a:chExt cx="1473226" cy="1181862"/>
          </a:xfrm>
        </p:grpSpPr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6A3F8652-E3EC-55E4-0F73-6E6FC46694AC}"/>
                </a:ext>
              </a:extLst>
            </p:cNvPr>
            <p:cNvSpPr txBox="1"/>
            <p:nvPr userDrawn="1"/>
          </p:nvSpPr>
          <p:spPr>
            <a:xfrm>
              <a:off x="398403" y="2237513"/>
              <a:ext cx="1473226" cy="1181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02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FED23D4-C48C-BA00-D6D5-45A0361B4CE9}"/>
                </a:ext>
              </a:extLst>
            </p:cNvPr>
            <p:cNvCxnSpPr/>
            <p:nvPr userDrawn="1"/>
          </p:nvCxnSpPr>
          <p:spPr bwMode="auto">
            <a:xfrm flipV="1">
              <a:off x="1798977" y="2382747"/>
              <a:ext cx="0" cy="86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26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HEADER">
            <a:extLst>
              <a:ext uri="{FF2B5EF4-FFF2-40B4-BE49-F238E27FC236}">
                <a16:creationId xmlns:a16="http://schemas.microsoft.com/office/drawing/2014/main" id="{E2AFA984-5E98-19AF-5796-A6C1EF4F7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50613"/>
              </p:ext>
            </p:extLst>
          </p:nvPr>
        </p:nvGraphicFramePr>
        <p:xfrm>
          <a:off x="550864" y="1231645"/>
          <a:ext cx="1057869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8690">
                  <a:extLst>
                    <a:ext uri="{9D8B030D-6E8A-4147-A177-3AD203B41FA5}">
                      <a16:colId xmlns:a16="http://schemas.microsoft.com/office/drawing/2014/main" val="392850512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just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</a:rPr>
                        <a:t>QUESTION : De manière générale, quels sont vos critères lorsque vous choisissez un fournisseur de produits pour votre structure ? En premier ? Et ensuite ? 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008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682691"/>
                  </a:ext>
                </a:extLst>
              </a:tr>
            </a:tbl>
          </a:graphicData>
        </a:graphic>
      </p:graphicFrame>
      <p:graphicFrame>
        <p:nvGraphicFramePr>
          <p:cNvPr id="5" name="CHART" descr="Set Id=&quot;YZSKMRhzhEyEQwmZC0i-Og&quot;">
            <a:extLst>
              <a:ext uri="{FF2B5EF4-FFF2-40B4-BE49-F238E27FC236}">
                <a16:creationId xmlns:a16="http://schemas.microsoft.com/office/drawing/2014/main" id="{E089222C-6DAC-01D5-B5F5-CE0D8F15B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604076"/>
              </p:ext>
            </p:extLst>
          </p:nvPr>
        </p:nvGraphicFramePr>
        <p:xfrm>
          <a:off x="3516738" y="2303014"/>
          <a:ext cx="2908446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IBV" descr="Set Id=&quot;0DFL2oaLJ0GoIehFSNRERQ&quot;">
            <a:extLst>
              <a:ext uri="{FF2B5EF4-FFF2-40B4-BE49-F238E27FC236}">
                <a16:creationId xmlns:a16="http://schemas.microsoft.com/office/drawing/2014/main" id="{E0C7BA15-0695-C279-E744-A3A55E952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40411"/>
              </p:ext>
            </p:extLst>
          </p:nvPr>
        </p:nvGraphicFramePr>
        <p:xfrm>
          <a:off x="1" y="2296721"/>
          <a:ext cx="3218688" cy="4067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8688">
                  <a:extLst>
                    <a:ext uri="{9D8B030D-6E8A-4147-A177-3AD203B41FA5}">
                      <a16:colId xmlns:a16="http://schemas.microsoft.com/office/drawing/2014/main" val="3774104962"/>
                    </a:ext>
                  </a:extLst>
                </a:gridCol>
              </a:tblGrid>
              <a:tr h="5549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 prix des produits proposés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1983584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durabilité des produits proposés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04146289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 fournisseur local (c’est-à-dire le plus proche possible de votre structure, que ce soit dans votre commune, département, région ou en France)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8437513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rapidité de livraison des achats réalisés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6227820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disponibilité d’outils de pilotage clairs et faciles d’utilisation (facturation, paiement…)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Une large sélection de catégories de produits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 autre critère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ONETEXTE_6">
            <a:extLst>
              <a:ext uri="{FF2B5EF4-FFF2-40B4-BE49-F238E27FC236}">
                <a16:creationId xmlns:a16="http://schemas.microsoft.com/office/drawing/2014/main" id="{1035B28F-8A54-E8A9-FB82-006BF52AD3AE}"/>
              </a:ext>
            </a:extLst>
          </p:cNvPr>
          <p:cNvSpPr txBox="1"/>
          <p:nvPr/>
        </p:nvSpPr>
        <p:spPr>
          <a:xfrm>
            <a:off x="2915594" y="6535078"/>
            <a:ext cx="7212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supérieur à 100, les interviewés ayant pu donner plusieurs réponses.</a:t>
            </a:r>
          </a:p>
        </p:txBody>
      </p:sp>
      <p:sp>
        <p:nvSpPr>
          <p:cNvPr id="3" name="TITRE" descr="set ShapesGroup=&quot;&quot;">
            <a:extLst>
              <a:ext uri="{FF2B5EF4-FFF2-40B4-BE49-F238E27FC236}">
                <a16:creationId xmlns:a16="http://schemas.microsoft.com/office/drawing/2014/main" id="{C191ABE1-AFAB-5A4C-470C-66C3D4F62276}"/>
              </a:ext>
            </a:extLst>
          </p:cNvPr>
          <p:cNvSpPr txBox="1">
            <a:spLocks/>
          </p:cNvSpPr>
          <p:nvPr/>
        </p:nvSpPr>
        <p:spPr>
          <a:xfrm>
            <a:off x="550864" y="188641"/>
            <a:ext cx="10578690" cy="8302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defTabSz="914400"/>
            <a:r>
              <a:rPr lang="fr-FR" kern="0" dirty="0"/>
              <a:t>Les critères de choix d'un fournisseur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8D6427-A5C1-3D67-751B-ED02BAD7BE0D}"/>
              </a:ext>
            </a:extLst>
          </p:cNvPr>
          <p:cNvSpPr/>
          <p:nvPr/>
        </p:nvSpPr>
        <p:spPr>
          <a:xfrm>
            <a:off x="3646326" y="1778171"/>
            <a:ext cx="2049832" cy="338554"/>
          </a:xfrm>
          <a:prstGeom prst="rect">
            <a:avLst/>
          </a:prstGeom>
          <a:noFill/>
          <a:ln>
            <a:solidFill>
              <a:srgbClr val="317DD9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rgbClr val="317DD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</a:t>
            </a:r>
          </a:p>
        </p:txBody>
      </p:sp>
      <p:graphicFrame>
        <p:nvGraphicFramePr>
          <p:cNvPr id="8" name="CHART" descr="Set Id=&quot;YZSKMRhzhEyEQwmZC0i-Og&quot;">
            <a:extLst>
              <a:ext uri="{FF2B5EF4-FFF2-40B4-BE49-F238E27FC236}">
                <a16:creationId xmlns:a16="http://schemas.microsoft.com/office/drawing/2014/main" id="{54FFAF22-2555-66A7-9E7D-EDFD3F5A0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309916"/>
              </p:ext>
            </p:extLst>
          </p:nvPr>
        </p:nvGraphicFramePr>
        <p:xfrm>
          <a:off x="6425184" y="2303014"/>
          <a:ext cx="2908446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" descr="Set Id=&quot;YZSKMRhzhEyEQwmZC0i-Og&quot;">
            <a:extLst>
              <a:ext uri="{FF2B5EF4-FFF2-40B4-BE49-F238E27FC236}">
                <a16:creationId xmlns:a16="http://schemas.microsoft.com/office/drawing/2014/main" id="{5C5BAF7C-0C17-FD66-FB16-C56F1D714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935847"/>
              </p:ext>
            </p:extLst>
          </p:nvPr>
        </p:nvGraphicFramePr>
        <p:xfrm>
          <a:off x="9178650" y="2303014"/>
          <a:ext cx="2908446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CDCBDD8-DCB9-8758-4A31-EACEBE150964}"/>
              </a:ext>
            </a:extLst>
          </p:cNvPr>
          <p:cNvSpPr/>
          <p:nvPr/>
        </p:nvSpPr>
        <p:spPr>
          <a:xfrm>
            <a:off x="9603190" y="1778171"/>
            <a:ext cx="2049832" cy="338554"/>
          </a:xfrm>
          <a:prstGeom prst="rect">
            <a:avLst/>
          </a:prstGeom>
          <a:noFill/>
          <a:ln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Collectivités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1BDF5A-0B01-66D4-80E1-8B6A63AAA380}"/>
              </a:ext>
            </a:extLst>
          </p:cNvPr>
          <p:cNvSpPr/>
          <p:nvPr/>
        </p:nvSpPr>
        <p:spPr>
          <a:xfrm>
            <a:off x="6294307" y="1778171"/>
            <a:ext cx="2049832" cy="338554"/>
          </a:xfrm>
          <a:prstGeom prst="rect">
            <a:avLst/>
          </a:prstGeom>
          <a:noFill/>
          <a:ln>
            <a:solidFill>
              <a:srgbClr val="FAC09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rgbClr val="FAC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Entreprises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2A8B1C4-37FD-B0AE-2949-1D574B0C57B6}"/>
              </a:ext>
            </a:extLst>
          </p:cNvPr>
          <p:cNvSpPr/>
          <p:nvPr/>
        </p:nvSpPr>
        <p:spPr bwMode="auto">
          <a:xfrm>
            <a:off x="119394" y="2276159"/>
            <a:ext cx="12046775" cy="609497"/>
          </a:xfrm>
          <a:prstGeom prst="round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6" name="ZONETEXTE_5">
            <a:extLst>
              <a:ext uri="{FF2B5EF4-FFF2-40B4-BE49-F238E27FC236}">
                <a16:creationId xmlns:a16="http://schemas.microsoft.com/office/drawing/2014/main" id="{636730F7-717D-8E26-F872-01471CABA08D}"/>
              </a:ext>
            </a:extLst>
          </p:cNvPr>
          <p:cNvSpPr txBox="1"/>
          <p:nvPr/>
        </p:nvSpPr>
        <p:spPr>
          <a:xfrm>
            <a:off x="8082134" y="6504821"/>
            <a:ext cx="172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7DADE7"/>
                </a:solidFill>
              </a:rPr>
              <a:t>■ Total des citations</a:t>
            </a:r>
          </a:p>
        </p:txBody>
      </p:sp>
    </p:spTree>
    <p:extLst>
      <p:ext uri="{BB962C8B-B14F-4D97-AF65-F5344CB8AC3E}">
        <p14:creationId xmlns:p14="http://schemas.microsoft.com/office/powerpoint/2010/main" val="26919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c="http://schemas.openxmlformats.org/drawingml/2006/chart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HEADER">
            <a:extLst>
              <a:ext uri="{FF2B5EF4-FFF2-40B4-BE49-F238E27FC236}">
                <a16:creationId xmlns:a16="http://schemas.microsoft.com/office/drawing/2014/main" id="{E2AFA984-5E98-19AF-5796-A6C1EF4F7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88864"/>
              </p:ext>
            </p:extLst>
          </p:nvPr>
        </p:nvGraphicFramePr>
        <p:xfrm>
          <a:off x="550864" y="1231645"/>
          <a:ext cx="10578690" cy="65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8690">
                  <a:extLst>
                    <a:ext uri="{9D8B030D-6E8A-4147-A177-3AD203B41FA5}">
                      <a16:colId xmlns:a16="http://schemas.microsoft.com/office/drawing/2014/main" val="392850512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just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</a:rPr>
                        <a:t>QUESTION : Actuellement, quelles sont les difficultés que vous rencontrez dans votre processus d´achats ... ? En premier ? Et ensuite ? 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008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682691"/>
                  </a:ext>
                </a:extLst>
              </a:tr>
            </a:tbl>
          </a:graphicData>
        </a:graphic>
      </p:graphicFrame>
      <p:graphicFrame>
        <p:nvGraphicFramePr>
          <p:cNvPr id="5" name="CHART" descr="Set Id=&quot;TvzsdeIBUE-n_ikBTfCzfg&quot;">
            <a:extLst>
              <a:ext uri="{FF2B5EF4-FFF2-40B4-BE49-F238E27FC236}">
                <a16:creationId xmlns:a16="http://schemas.microsoft.com/office/drawing/2014/main" id="{E089222C-6DAC-01D5-B5F5-CE0D8F15B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14279"/>
              </p:ext>
            </p:extLst>
          </p:nvPr>
        </p:nvGraphicFramePr>
        <p:xfrm>
          <a:off x="8494577" y="2932984"/>
          <a:ext cx="2996692" cy="244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IBV" descr="Set Id=&quot;4TiPrgiCeUCaZuTrY6xQOg&quot;">
            <a:extLst>
              <a:ext uri="{FF2B5EF4-FFF2-40B4-BE49-F238E27FC236}">
                <a16:creationId xmlns:a16="http://schemas.microsoft.com/office/drawing/2014/main" id="{E0C7BA15-0695-C279-E744-A3A55E952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50943"/>
              </p:ext>
            </p:extLst>
          </p:nvPr>
        </p:nvGraphicFramePr>
        <p:xfrm>
          <a:off x="5634638" y="2932984"/>
          <a:ext cx="2725781" cy="2333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5781">
                  <a:extLst>
                    <a:ext uri="{9D8B030D-6E8A-4147-A177-3AD203B41FA5}">
                      <a16:colId xmlns:a16="http://schemas.microsoft.com/office/drawing/2014/main" val="3774104962"/>
                    </a:ext>
                  </a:extLst>
                </a:gridCol>
              </a:tblGrid>
              <a:tr h="7776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Les prix trop élevés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1983584"/>
                  </a:ext>
                </a:extLst>
              </a:tr>
              <a:tr h="7776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Les délais d’approvisionnement </a:t>
                      </a:r>
                    </a:p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trop longs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4146289"/>
                  </a:ext>
                </a:extLst>
              </a:tr>
              <a:tr h="7776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 fait de ne pas trouver les produits que vous recherchez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8437513"/>
                  </a:ext>
                </a:extLst>
              </a:tr>
            </a:tbl>
          </a:graphicData>
        </a:graphic>
      </p:graphicFrame>
      <p:sp>
        <p:nvSpPr>
          <p:cNvPr id="3" name="TITRE" descr="set ShapesGroup=&quot;&quot;">
            <a:extLst>
              <a:ext uri="{FF2B5EF4-FFF2-40B4-BE49-F238E27FC236}">
                <a16:creationId xmlns:a16="http://schemas.microsoft.com/office/drawing/2014/main" id="{C191ABE1-AFAB-5A4C-470C-66C3D4F62276}"/>
              </a:ext>
            </a:extLst>
          </p:cNvPr>
          <p:cNvSpPr txBox="1">
            <a:spLocks/>
          </p:cNvSpPr>
          <p:nvPr/>
        </p:nvSpPr>
        <p:spPr>
          <a:xfrm>
            <a:off x="550864" y="188641"/>
            <a:ext cx="10578690" cy="8302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defTabSz="914400"/>
            <a:r>
              <a:rPr lang="fr-FR" kern="0" dirty="0"/>
              <a:t>Les principales difficultés rencontrées dans le processus d'achats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F15CF9-83D6-29AE-CCEF-8E4CD79A2F5B}"/>
              </a:ext>
            </a:extLst>
          </p:cNvPr>
          <p:cNvSpPr/>
          <p:nvPr/>
        </p:nvSpPr>
        <p:spPr>
          <a:xfrm>
            <a:off x="8651451" y="2188693"/>
            <a:ext cx="2049832" cy="338554"/>
          </a:xfrm>
          <a:prstGeom prst="rect">
            <a:avLst/>
          </a:prstGeom>
          <a:noFill/>
          <a:ln>
            <a:solidFill>
              <a:srgbClr val="317DD9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rgbClr val="317DD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D38B067-8745-F9BB-71D3-40370500986D}"/>
              </a:ext>
            </a:extLst>
          </p:cNvPr>
          <p:cNvSpPr/>
          <p:nvPr/>
        </p:nvSpPr>
        <p:spPr bwMode="auto">
          <a:xfrm>
            <a:off x="5920353" y="2937287"/>
            <a:ext cx="5858359" cy="735809"/>
          </a:xfrm>
          <a:prstGeom prst="round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9" name="HEADER">
            <a:extLst>
              <a:ext uri="{FF2B5EF4-FFF2-40B4-BE49-F238E27FC236}">
                <a16:creationId xmlns:a16="http://schemas.microsoft.com/office/drawing/2014/main" id="{4E2A84EA-B8ED-76CB-CB70-6D2547968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1851"/>
              </p:ext>
            </p:extLst>
          </p:nvPr>
        </p:nvGraphicFramePr>
        <p:xfrm>
          <a:off x="750117" y="2549414"/>
          <a:ext cx="3955168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5168">
                  <a:extLst>
                    <a:ext uri="{9D8B030D-6E8A-4147-A177-3AD203B41FA5}">
                      <a16:colId xmlns:a16="http://schemas.microsoft.com/office/drawing/2014/main" val="3928505127"/>
                    </a:ext>
                  </a:extLst>
                </a:gridCol>
              </a:tblGrid>
              <a:tr h="2397541"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6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80%</a:t>
                      </a:r>
                      <a:r>
                        <a:rPr lang="fr-FR" sz="5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 organisations </a:t>
                      </a: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rencontrent </a:t>
                      </a: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 moins une difficulté </a:t>
                      </a: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dans leur processus d’achat</a:t>
                      </a:r>
                      <a:endParaRPr lang="fr-FR" sz="2000" b="1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5910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c="http://schemas.openxmlformats.org/drawingml/2006/chart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HEADER">
            <a:extLst>
              <a:ext uri="{FF2B5EF4-FFF2-40B4-BE49-F238E27FC236}">
                <a16:creationId xmlns:a16="http://schemas.microsoft.com/office/drawing/2014/main" id="{99F6F2B2-E7D0-A920-A615-B335BC197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42909"/>
              </p:ext>
            </p:extLst>
          </p:nvPr>
        </p:nvGraphicFramePr>
        <p:xfrm>
          <a:off x="550864" y="1231645"/>
          <a:ext cx="10578690" cy="65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8690">
                  <a:extLst>
                    <a:ext uri="{9D8B030D-6E8A-4147-A177-3AD203B41FA5}">
                      <a16:colId xmlns:a16="http://schemas.microsoft.com/office/drawing/2014/main" val="392850512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just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</a:rPr>
                        <a:t>QUESTION : Comment se répartissent les dépenses de votre structure entre chacun des canaux d’achats suivants ?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008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682691"/>
                  </a:ext>
                </a:extLst>
              </a:tr>
            </a:tbl>
          </a:graphicData>
        </a:graphic>
      </p:graphicFrame>
      <p:sp>
        <p:nvSpPr>
          <p:cNvPr id="4" name="TITRE" descr="set ShapesGroup=&quot;&quot;">
            <a:extLst>
              <a:ext uri="{FF2B5EF4-FFF2-40B4-BE49-F238E27FC236}">
                <a16:creationId xmlns:a16="http://schemas.microsoft.com/office/drawing/2014/main" id="{06E202AB-9E89-669C-C065-DD507904AE86}"/>
              </a:ext>
            </a:extLst>
          </p:cNvPr>
          <p:cNvSpPr txBox="1">
            <a:spLocks/>
          </p:cNvSpPr>
          <p:nvPr/>
        </p:nvSpPr>
        <p:spPr>
          <a:xfrm>
            <a:off x="550864" y="188641"/>
            <a:ext cx="10578690" cy="8302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defTabSz="914400"/>
            <a:r>
              <a:rPr lang="fr-FR" kern="0" dirty="0"/>
              <a:t>La répartition des dépenses selon les canaux d’achat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DB953-A6BF-F8D1-3859-3A15485EC07A}"/>
              </a:ext>
            </a:extLst>
          </p:cNvPr>
          <p:cNvSpPr/>
          <p:nvPr/>
        </p:nvSpPr>
        <p:spPr>
          <a:xfrm>
            <a:off x="8397799" y="1859328"/>
            <a:ext cx="2049832" cy="338554"/>
          </a:xfrm>
          <a:prstGeom prst="rect">
            <a:avLst/>
          </a:prstGeom>
          <a:noFill/>
          <a:ln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Collectivités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36B7D-09DF-AC51-74C9-320CB102D665}"/>
              </a:ext>
            </a:extLst>
          </p:cNvPr>
          <p:cNvSpPr/>
          <p:nvPr/>
        </p:nvSpPr>
        <p:spPr>
          <a:xfrm>
            <a:off x="1617298" y="1859328"/>
            <a:ext cx="2049832" cy="338554"/>
          </a:xfrm>
          <a:prstGeom prst="rect">
            <a:avLst/>
          </a:prstGeom>
          <a:noFill/>
          <a:ln>
            <a:solidFill>
              <a:srgbClr val="FAC09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rgbClr val="FAC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Entreprises</a:t>
            </a:r>
          </a:p>
        </p:txBody>
      </p:sp>
      <p:graphicFrame>
        <p:nvGraphicFramePr>
          <p:cNvPr id="10" name="CHART" descr="Set Id=&quot;xTEV4PmtTUySVDRlAhzYvg&quot;">
            <a:extLst>
              <a:ext uri="{FF2B5EF4-FFF2-40B4-BE49-F238E27FC236}">
                <a16:creationId xmlns:a16="http://schemas.microsoft.com/office/drawing/2014/main" id="{3518D5CA-0FB5-42B1-47D8-9EC3D0FC0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6614"/>
              </p:ext>
            </p:extLst>
          </p:nvPr>
        </p:nvGraphicFramePr>
        <p:xfrm>
          <a:off x="180715" y="2223834"/>
          <a:ext cx="5242560" cy="404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" descr="Set Id=&quot;xTEV4PmtTUySVDRlAhzYvg&quot;">
            <a:extLst>
              <a:ext uri="{FF2B5EF4-FFF2-40B4-BE49-F238E27FC236}">
                <a16:creationId xmlns:a16="http://schemas.microsoft.com/office/drawing/2014/main" id="{99EFDE42-DFCA-BD5C-B9A9-8004893DA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936808"/>
              </p:ext>
            </p:extLst>
          </p:nvPr>
        </p:nvGraphicFramePr>
        <p:xfrm>
          <a:off x="6980749" y="2223834"/>
          <a:ext cx="5242560" cy="404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87FB7FDB-CD11-1961-C689-5D96E496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96452"/>
              </p:ext>
            </p:extLst>
          </p:nvPr>
        </p:nvGraphicFramePr>
        <p:xfrm>
          <a:off x="4430680" y="3258157"/>
          <a:ext cx="3415775" cy="163331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415775">
                  <a:extLst>
                    <a:ext uri="{9D8B030D-6E8A-4147-A177-3AD203B41FA5}">
                      <a16:colId xmlns:a16="http://schemas.microsoft.com/office/drawing/2014/main" val="1956074653"/>
                    </a:ext>
                  </a:extLst>
                </a:gridCol>
              </a:tblGrid>
              <a:tr h="5086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Catalogues papier</a:t>
                      </a:r>
                      <a:endParaRPr lang="fr-FR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872" marR="7872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552490"/>
                  </a:ext>
                </a:extLst>
              </a:tr>
              <a:tr h="6160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327ED9"/>
                          </a:solidFill>
                          <a:effectLst/>
                        </a:rPr>
                        <a:t>Places de marché en ligne </a:t>
                      </a:r>
                    </a:p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327ED9"/>
                          </a:solidFill>
                          <a:effectLst/>
                        </a:rPr>
                        <a:t>pour achats professionnels</a:t>
                      </a:r>
                      <a:endParaRPr lang="fr-FR" sz="1600" b="1" i="0" u="none" strike="noStrike" dirty="0">
                        <a:solidFill>
                          <a:srgbClr val="327ED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72" marR="7872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103382"/>
                  </a:ext>
                </a:extLst>
              </a:tr>
              <a:tr h="5086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E46C0A"/>
                          </a:solidFill>
                          <a:effectLst/>
                        </a:rPr>
                        <a:t>Magasins physiques</a:t>
                      </a:r>
                      <a:endParaRPr lang="fr-FR" sz="1600" b="1" i="0" u="none" strike="noStrike" dirty="0">
                        <a:solidFill>
                          <a:srgbClr val="E46C0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872" marR="7872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12876"/>
                  </a:ext>
                </a:extLst>
              </a:tr>
            </a:tbl>
          </a:graphicData>
        </a:graphic>
      </p:graphicFrame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74C0E52-BA00-A042-81DC-CB57A80FA134}"/>
              </a:ext>
            </a:extLst>
          </p:cNvPr>
          <p:cNvSpPr/>
          <p:nvPr/>
        </p:nvSpPr>
        <p:spPr bwMode="auto">
          <a:xfrm>
            <a:off x="9624448" y="2863700"/>
            <a:ext cx="1038386" cy="607922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5AEE689-327B-1D97-DB6B-4F45E78BF8C8}"/>
              </a:ext>
            </a:extLst>
          </p:cNvPr>
          <p:cNvSpPr/>
          <p:nvPr/>
        </p:nvSpPr>
        <p:spPr bwMode="auto">
          <a:xfrm>
            <a:off x="2818109" y="4162975"/>
            <a:ext cx="1038386" cy="607922"/>
          </a:xfrm>
          <a:prstGeom prst="roundRect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HEADER">
            <a:extLst>
              <a:ext uri="{FF2B5EF4-FFF2-40B4-BE49-F238E27FC236}">
                <a16:creationId xmlns:a16="http://schemas.microsoft.com/office/drawing/2014/main" id="{E2AFA984-5E98-19AF-5796-A6C1EF4F7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37104"/>
              </p:ext>
            </p:extLst>
          </p:nvPr>
        </p:nvGraphicFramePr>
        <p:xfrm>
          <a:off x="550864" y="1231645"/>
          <a:ext cx="1057869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8690">
                  <a:extLst>
                    <a:ext uri="{9D8B030D-6E8A-4147-A177-3AD203B41FA5}">
                      <a16:colId xmlns:a16="http://schemas.microsoft.com/office/drawing/2014/main" val="392850512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just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</a:rPr>
                        <a:t>QUESTION : En moyenne, combien de temps consacrez-vous chaque semaine aux achats de votre structure, qu’il s’agisse de la recherche de produits, la commande, le paiement ou encore la gestion des factures ?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008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682691"/>
                  </a:ext>
                </a:extLst>
              </a:tr>
            </a:tbl>
          </a:graphicData>
        </a:graphic>
      </p:graphicFrame>
      <p:sp>
        <p:nvSpPr>
          <p:cNvPr id="2" name="TITRE">
            <a:extLst>
              <a:ext uri="{FF2B5EF4-FFF2-40B4-BE49-F238E27FC236}">
                <a16:creationId xmlns:a16="http://schemas.microsoft.com/office/drawing/2014/main" id="{8D7EB2F4-E0A1-71D1-BF86-C083E002E1B4}"/>
              </a:ext>
            </a:extLst>
          </p:cNvPr>
          <p:cNvSpPr txBox="1">
            <a:spLocks/>
          </p:cNvSpPr>
          <p:nvPr/>
        </p:nvSpPr>
        <p:spPr>
          <a:xfrm>
            <a:off x="550864" y="188641"/>
            <a:ext cx="10578690" cy="8302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defTabSz="914400"/>
            <a:r>
              <a:rPr lang="fr-FR" kern="0" dirty="0"/>
              <a:t>Le temps moyen consacré aux achats chaque semaine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ABA8C-FF47-7E20-43C3-8642BA3D66A2}"/>
              </a:ext>
            </a:extLst>
          </p:cNvPr>
          <p:cNvSpPr/>
          <p:nvPr/>
        </p:nvSpPr>
        <p:spPr>
          <a:xfrm>
            <a:off x="6595490" y="2467163"/>
            <a:ext cx="2049832" cy="338554"/>
          </a:xfrm>
          <a:prstGeom prst="rect">
            <a:avLst/>
          </a:prstGeom>
          <a:noFill/>
          <a:ln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Collectivités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2D0A8-3056-CFE0-C819-F09B2DF4FA59}"/>
              </a:ext>
            </a:extLst>
          </p:cNvPr>
          <p:cNvSpPr/>
          <p:nvPr/>
        </p:nvSpPr>
        <p:spPr>
          <a:xfrm>
            <a:off x="2444422" y="2467163"/>
            <a:ext cx="2049832" cy="338554"/>
          </a:xfrm>
          <a:prstGeom prst="rect">
            <a:avLst/>
          </a:prstGeom>
          <a:noFill/>
          <a:ln>
            <a:solidFill>
              <a:srgbClr val="FAC09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rgbClr val="FAC0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Entreprises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68B280-82EC-02D9-EDA8-418046836CCB}"/>
              </a:ext>
            </a:extLst>
          </p:cNvPr>
          <p:cNvSpPr txBox="1"/>
          <p:nvPr/>
        </p:nvSpPr>
        <p:spPr>
          <a:xfrm>
            <a:off x="2083264" y="3707675"/>
            <a:ext cx="2772148" cy="102155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entury Gothic" panose="020B0502020202020204" pitchFamily="34" charset="0"/>
              </a:rPr>
              <a:t>Moyenne</a:t>
            </a:r>
          </a:p>
          <a:p>
            <a:pPr algn="ctr"/>
            <a:r>
              <a:rPr lang="fr-FR" sz="18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6 heures 29 minutes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B19759-2161-FC8C-D5A8-CC663FFEEEB4}"/>
              </a:ext>
            </a:extLst>
          </p:cNvPr>
          <p:cNvSpPr txBox="1"/>
          <p:nvPr/>
        </p:nvSpPr>
        <p:spPr>
          <a:xfrm>
            <a:off x="6234332" y="3725853"/>
            <a:ext cx="2772148" cy="102155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entury Gothic" panose="020B0502020202020204" pitchFamily="34" charset="0"/>
              </a:rPr>
              <a:t>Moyenne</a:t>
            </a:r>
          </a:p>
          <a:p>
            <a:pPr algn="ctr"/>
            <a:r>
              <a:rPr lang="fr-FR" sz="18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fr-FR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14 heures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C17528-771D-BEEF-D1D1-1A96E77DFC73}"/>
              </a:ext>
            </a:extLst>
          </p:cNvPr>
          <p:cNvSpPr txBox="1"/>
          <p:nvPr/>
        </p:nvSpPr>
        <p:spPr>
          <a:xfrm>
            <a:off x="9161463" y="4325098"/>
            <a:ext cx="2911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Grandes</a:t>
            </a: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collectivités : </a:t>
            </a:r>
            <a:r>
              <a:rPr lang="fr-FR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heures</a:t>
            </a: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97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c="http://schemas.openxmlformats.org/drawingml/2006/chart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HEADER">
            <a:extLst>
              <a:ext uri="{FF2B5EF4-FFF2-40B4-BE49-F238E27FC236}">
                <a16:creationId xmlns:a16="http://schemas.microsoft.com/office/drawing/2014/main" id="{E2AFA984-5E98-19AF-5796-A6C1EF4F7E71}"/>
              </a:ext>
            </a:extLst>
          </p:cNvPr>
          <p:cNvGraphicFramePr>
            <a:graphicFrameLocks noGrp="1"/>
          </p:cNvGraphicFramePr>
          <p:nvPr/>
        </p:nvGraphicFramePr>
        <p:xfrm>
          <a:off x="550864" y="1231645"/>
          <a:ext cx="1057869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8690">
                  <a:extLst>
                    <a:ext uri="{9D8B030D-6E8A-4147-A177-3AD203B41FA5}">
                      <a16:colId xmlns:a16="http://schemas.microsoft.com/office/drawing/2014/main" val="392850512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just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</a:rPr>
                        <a:t>QUESTION : Les fonctionnalités suivantes pourraient-elles vous être utiles dans votre gestion des achats ? La possibilité de réaliser mes achats en ligne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008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682691"/>
                  </a:ext>
                </a:extLst>
              </a:tr>
            </a:tbl>
          </a:graphicData>
        </a:graphic>
      </p:graphicFrame>
      <p:graphicFrame>
        <p:nvGraphicFramePr>
          <p:cNvPr id="5" name="CHART" descr="Set Id=&quot;UCB0ljjoikW_izgL-AzF4w&quot;">
            <a:extLst>
              <a:ext uri="{FF2B5EF4-FFF2-40B4-BE49-F238E27FC236}">
                <a16:creationId xmlns:a16="http://schemas.microsoft.com/office/drawing/2014/main" id="{00EF4704-1E98-4AC7-1781-B5308DAC1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512317"/>
              </p:ext>
            </p:extLst>
          </p:nvPr>
        </p:nvGraphicFramePr>
        <p:xfrm>
          <a:off x="5114440" y="2225084"/>
          <a:ext cx="6871455" cy="461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IBV" descr="Set Id=&quot;8qrSnU1PwEez-zs136Nmaw&quot;">
            <a:extLst>
              <a:ext uri="{FF2B5EF4-FFF2-40B4-BE49-F238E27FC236}">
                <a16:creationId xmlns:a16="http://schemas.microsoft.com/office/drawing/2014/main" id="{2E5F492D-64AB-8C7D-60A7-5B82205DA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19742"/>
              </p:ext>
            </p:extLst>
          </p:nvPr>
        </p:nvGraphicFramePr>
        <p:xfrm>
          <a:off x="387458" y="2225084"/>
          <a:ext cx="3918975" cy="4261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8975">
                  <a:extLst>
                    <a:ext uri="{9D8B030D-6E8A-4147-A177-3AD203B41FA5}">
                      <a16:colId xmlns:a16="http://schemas.microsoft.com/office/drawing/2014/main" val="3774104962"/>
                    </a:ext>
                  </a:extLst>
                </a:gridCol>
              </a:tblGrid>
              <a:tr h="38739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 système de remises pour réaliser des économies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1983584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possibilité de réaliser mes achats en ligne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04146289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Une livraison plus rapide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8437513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possibilité de réaliser des commandes groupées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6227820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possibilité de choisir vos préférences de créneaux de livraison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possibilité d’intégrations avec des catalogues en ligne et de punch-out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possibilité de mettre en place des circuits d’approbation des factures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possibilité de distinguer différentes entités sur le compte et une gestion multi-utilisateur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L’accès à différentes modalités de paiement (prélèvement automatique, paiement à 30 jours...)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Des outils d'analyse de vos achats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L’accès à la gestion via application mobile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1097904"/>
                  </a:ext>
                </a:extLst>
              </a:tr>
            </a:tbl>
          </a:graphicData>
        </a:graphic>
      </p:graphicFrame>
      <p:graphicFrame>
        <p:nvGraphicFramePr>
          <p:cNvPr id="6" name="KPI1_TAB" descr="Set Id=&quot;aDpH6IfRj0GMsh5RbrRBPQ&quot;">
            <a:extLst>
              <a:ext uri="{FF2B5EF4-FFF2-40B4-BE49-F238E27FC236}">
                <a16:creationId xmlns:a16="http://schemas.microsoft.com/office/drawing/2014/main" id="{3015BC6E-3ED2-8767-3E0D-286B371B0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68814"/>
              </p:ext>
            </p:extLst>
          </p:nvPr>
        </p:nvGraphicFramePr>
        <p:xfrm>
          <a:off x="4306432" y="2225084"/>
          <a:ext cx="704824" cy="4261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24">
                  <a:extLst>
                    <a:ext uri="{9D8B030D-6E8A-4147-A177-3AD203B41FA5}">
                      <a16:colId xmlns:a16="http://schemas.microsoft.com/office/drawing/2014/main" val="3774104962"/>
                    </a:ext>
                  </a:extLst>
                </a:gridCol>
              </a:tblGrid>
              <a:tr h="3873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83B1E8"/>
                          </a:solidFill>
                          <a:effectLst/>
                        </a:rPr>
                        <a:t>82%</a:t>
                      </a:r>
                      <a:endParaRPr lang="fr-FR" sz="1800" b="1" i="0" u="none" strike="noStrike" dirty="0">
                        <a:solidFill>
                          <a:srgbClr val="83B1E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1983584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81%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04146289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71%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8437513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64%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6227820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64%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56%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52%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49%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49%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47%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3B1E8"/>
                          </a:solidFill>
                          <a:effectLst/>
                          <a:uLnTx/>
                          <a:uFillTx/>
                        </a:rPr>
                        <a:t>22%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3B1E8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1097904"/>
                  </a:ext>
                </a:extLst>
              </a:tr>
            </a:tbl>
          </a:graphicData>
        </a:graphic>
      </p:graphicFrame>
      <p:sp>
        <p:nvSpPr>
          <p:cNvPr id="11" name="KPI1_TXT">
            <a:extLst>
              <a:ext uri="{FF2B5EF4-FFF2-40B4-BE49-F238E27FC236}">
                <a16:creationId xmlns:a16="http://schemas.microsoft.com/office/drawing/2014/main" id="{5B03C9EA-FEFF-6020-EBB5-5DF28AFC3870}"/>
              </a:ext>
            </a:extLst>
          </p:cNvPr>
          <p:cNvSpPr txBox="1"/>
          <p:nvPr/>
        </p:nvSpPr>
        <p:spPr>
          <a:xfrm>
            <a:off x="4186463" y="1716726"/>
            <a:ext cx="92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83B1E8"/>
                </a:solidFill>
              </a:rPr>
              <a:t>TOTAL Oui</a:t>
            </a:r>
            <a:endParaRPr dirty="0"/>
          </a:p>
        </p:txBody>
      </p:sp>
      <p:sp>
        <p:nvSpPr>
          <p:cNvPr id="3" name="TITRE" descr="set ShapesGroup=&quot;&quot;">
            <a:extLst>
              <a:ext uri="{FF2B5EF4-FFF2-40B4-BE49-F238E27FC236}">
                <a16:creationId xmlns:a16="http://schemas.microsoft.com/office/drawing/2014/main" id="{D27F2FC5-17D1-F909-3C54-F3CFFD837308}"/>
              </a:ext>
            </a:extLst>
          </p:cNvPr>
          <p:cNvSpPr txBox="1">
            <a:spLocks/>
          </p:cNvSpPr>
          <p:nvPr/>
        </p:nvSpPr>
        <p:spPr>
          <a:xfrm>
            <a:off x="550864" y="188641"/>
            <a:ext cx="10578690" cy="8302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defTabSz="914400"/>
            <a:r>
              <a:rPr lang="fr-FR" kern="0" dirty="0"/>
              <a:t>L'utilité de fonctionnalités dans la gestion des achats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FB1556-27A6-922F-CF78-DA4B71E659DF}"/>
              </a:ext>
            </a:extLst>
          </p:cNvPr>
          <p:cNvSpPr/>
          <p:nvPr/>
        </p:nvSpPr>
        <p:spPr>
          <a:xfrm>
            <a:off x="622710" y="1748601"/>
            <a:ext cx="2049832" cy="338554"/>
          </a:xfrm>
          <a:prstGeom prst="rect">
            <a:avLst/>
          </a:prstGeom>
          <a:noFill/>
          <a:ln>
            <a:solidFill>
              <a:srgbClr val="317DD9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rgbClr val="317DD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000314-17B0-BDE1-9D99-90E9DF034E60}"/>
              </a:ext>
            </a:extLst>
          </p:cNvPr>
          <p:cNvSpPr/>
          <p:nvPr/>
        </p:nvSpPr>
        <p:spPr bwMode="auto">
          <a:xfrm>
            <a:off x="387458" y="2225083"/>
            <a:ext cx="10523349" cy="1153547"/>
          </a:xfrm>
          <a:prstGeom prst="round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c="http://schemas.openxmlformats.org/drawingml/2006/chart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HEADER">
            <a:extLst>
              <a:ext uri="{FF2B5EF4-FFF2-40B4-BE49-F238E27FC236}">
                <a16:creationId xmlns:a16="http://schemas.microsoft.com/office/drawing/2014/main" id="{E2AFA984-5E98-19AF-5796-A6C1EF4F7E71}"/>
              </a:ext>
            </a:extLst>
          </p:cNvPr>
          <p:cNvGraphicFramePr>
            <a:graphicFrameLocks noGrp="1"/>
          </p:cNvGraphicFramePr>
          <p:nvPr/>
        </p:nvGraphicFramePr>
        <p:xfrm>
          <a:off x="550864" y="1231645"/>
          <a:ext cx="1057869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8690">
                  <a:extLst>
                    <a:ext uri="{9D8B030D-6E8A-4147-A177-3AD203B41FA5}">
                      <a16:colId xmlns:a16="http://schemas.microsoft.com/office/drawing/2014/main" val="3928505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</a:rPr>
                        <a:t>QUESTION : Selon vous quel serait l´axe principal de modernisation du processus d´achat de votre structure ?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008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682691"/>
                  </a:ext>
                </a:extLst>
              </a:tr>
            </a:tbl>
          </a:graphicData>
        </a:graphic>
      </p:graphicFrame>
      <p:sp>
        <p:nvSpPr>
          <p:cNvPr id="2" name="TITRE">
            <a:extLst>
              <a:ext uri="{FF2B5EF4-FFF2-40B4-BE49-F238E27FC236}">
                <a16:creationId xmlns:a16="http://schemas.microsoft.com/office/drawing/2014/main" id="{8D7EB2F4-E0A1-71D1-BF86-C083E002E1B4}"/>
              </a:ext>
            </a:extLst>
          </p:cNvPr>
          <p:cNvSpPr txBox="1">
            <a:spLocks/>
          </p:cNvSpPr>
          <p:nvPr/>
        </p:nvSpPr>
        <p:spPr>
          <a:xfrm>
            <a:off x="550864" y="188641"/>
            <a:ext cx="10578690" cy="8302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B002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defTabSz="914400"/>
            <a:r>
              <a:rPr lang="fr-FR" kern="0" dirty="0"/>
              <a:t>L'axe principal de modernisation du processus d'achats chez les collectivités locales</a:t>
            </a:r>
            <a:endParaRPr/>
          </a:p>
        </p:txBody>
      </p:sp>
      <p:graphicFrame>
        <p:nvGraphicFramePr>
          <p:cNvPr id="11" name="TABLIBV" descr="Set Id=&quot;6o4Seyhk5Eub7400qZIFog&quot;">
            <a:extLst>
              <a:ext uri="{FF2B5EF4-FFF2-40B4-BE49-F238E27FC236}">
                <a16:creationId xmlns:a16="http://schemas.microsoft.com/office/drawing/2014/main" id="{E0C7BA15-0695-C279-E744-A3A55E952B52}"/>
              </a:ext>
            </a:extLst>
          </p:cNvPr>
          <p:cNvGraphicFramePr>
            <a:graphicFrameLocks noGrp="1"/>
          </p:cNvGraphicFramePr>
          <p:nvPr/>
        </p:nvGraphicFramePr>
        <p:xfrm>
          <a:off x="2284407" y="2372251"/>
          <a:ext cx="3744685" cy="4207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685">
                  <a:extLst>
                    <a:ext uri="{9D8B030D-6E8A-4147-A177-3AD203B41FA5}">
                      <a16:colId xmlns:a16="http://schemas.microsoft.com/office/drawing/2014/main" val="3774104962"/>
                    </a:ext>
                  </a:extLst>
                </a:gridCol>
              </a:tblGrid>
              <a:tr h="7012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Avoir accès à une offre à prix compétitifs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1983584"/>
                  </a:ext>
                </a:extLst>
              </a:tr>
              <a:tr h="7012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Une facturation et un paiement plus simples et efficaces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04146289"/>
                  </a:ext>
                </a:extLst>
              </a:tr>
              <a:tr h="70122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Avoir accès à un système plus intégré à mes logiciels d’achat internes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8437513"/>
                  </a:ext>
                </a:extLst>
              </a:tr>
              <a:tr h="70122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Avoir accès à des places de marché en ligne pour achats professionnels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6227820"/>
                  </a:ext>
                </a:extLst>
              </a:tr>
              <a:tr h="70122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 autre axe de modernisation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22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Aucun axe de modernisation spécifique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1097904"/>
                  </a:ext>
                </a:extLst>
              </a:tr>
            </a:tbl>
          </a:graphicData>
        </a:graphic>
      </p:graphicFrame>
      <p:graphicFrame>
        <p:nvGraphicFramePr>
          <p:cNvPr id="3" name="CHART" descr="Set Id=&quot;dKOsYO4VOk6QTUxTmqTR8w&quot;">
            <a:extLst>
              <a:ext uri="{FF2B5EF4-FFF2-40B4-BE49-F238E27FC236}">
                <a16:creationId xmlns:a16="http://schemas.microsoft.com/office/drawing/2014/main" id="{FE571D2D-1601-2CC8-CD83-DB585302AEB7}"/>
              </a:ext>
            </a:extLst>
          </p:cNvPr>
          <p:cNvGraphicFramePr/>
          <p:nvPr/>
        </p:nvGraphicFramePr>
        <p:xfrm>
          <a:off x="6313931" y="2372251"/>
          <a:ext cx="3677561" cy="422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4238C5D-FAC0-DE13-900B-921242239BA9}"/>
              </a:ext>
            </a:extLst>
          </p:cNvPr>
          <p:cNvSpPr/>
          <p:nvPr/>
        </p:nvSpPr>
        <p:spPr>
          <a:xfrm>
            <a:off x="6029092" y="1871725"/>
            <a:ext cx="2049832" cy="338554"/>
          </a:xfrm>
          <a:prstGeom prst="rect">
            <a:avLst/>
          </a:prstGeom>
          <a:noFill/>
          <a:ln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Collectivités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986A12-EA79-22C5-7853-692B40329875}"/>
              </a:ext>
            </a:extLst>
          </p:cNvPr>
          <p:cNvSpPr txBox="1"/>
          <p:nvPr/>
        </p:nvSpPr>
        <p:spPr>
          <a:xfrm>
            <a:off x="9269733" y="2403781"/>
            <a:ext cx="2502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airies : </a:t>
            </a:r>
            <a:r>
              <a:rPr lang="fr-FR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47%</a:t>
            </a:r>
            <a:endParaRPr lang="fr-FR" sz="16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etites collectivités : </a:t>
            </a:r>
            <a:r>
              <a:rPr lang="fr-FR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51%</a:t>
            </a: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A9ACC9-7936-9447-4F77-873E9ED139A7}"/>
              </a:ext>
            </a:extLst>
          </p:cNvPr>
          <p:cNvSpPr txBox="1"/>
          <p:nvPr/>
        </p:nvSpPr>
        <p:spPr>
          <a:xfrm>
            <a:off x="9269733" y="4029651"/>
            <a:ext cx="2614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 / CR </a:t>
            </a: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32%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c="http://schemas.openxmlformats.org/drawingml/2006/chart" xmlns:a16="http://schemas.microsoft.com/office/drawing/2014/main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FOP">
  <a:themeElements>
    <a:clrScheme name="Personnalisé 13">
      <a:dk1>
        <a:sysClr val="windowText" lastClr="000000"/>
      </a:dk1>
      <a:lt1>
        <a:sysClr val="window" lastClr="FFFFFF"/>
      </a:lt1>
      <a:dk2>
        <a:srgbClr val="A59891"/>
      </a:dk2>
      <a:lt2>
        <a:srgbClr val="DBD5D3"/>
      </a:lt2>
      <a:accent1>
        <a:srgbClr val="317DD9"/>
      </a:accent1>
      <a:accent2>
        <a:srgbClr val="7DADE7"/>
      </a:accent2>
      <a:accent3>
        <a:srgbClr val="F5898A"/>
      </a:accent3>
      <a:accent4>
        <a:srgbClr val="F14E50"/>
      </a:accent4>
      <a:accent5>
        <a:srgbClr val="92D050"/>
      </a:accent5>
      <a:accent6>
        <a:srgbClr val="F79646"/>
      </a:accent6>
      <a:hlink>
        <a:srgbClr val="000000"/>
      </a:hlink>
      <a:folHlink>
        <a:srgbClr val="800080"/>
      </a:folHlink>
    </a:clrScheme>
    <a:fontScheme name="IF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>
    <a:extraClrScheme>
      <a:clrScheme name="1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3" id="{CD430C5E-8BB2-4724-B4E0-9319F308B5A9}" vid="{E9957F92-CA05-4B57-90B6-19F6857BC468}"/>
    </a:ext>
  </a:extLst>
</a:theme>
</file>

<file path=ppt/theme/theme2.xml><?xml version="1.0" encoding="utf-8"?>
<a:theme xmlns:a="http://schemas.openxmlformats.org/drawingml/2006/main" name="Office Theme">
  <a:themeElements>
    <a:clrScheme name="FT">
      <a:dk1>
        <a:srgbClr val="FFFFFF"/>
      </a:dk1>
      <a:lt1>
        <a:srgbClr val="000000"/>
      </a:lt1>
      <a:dk2>
        <a:srgbClr val="717074"/>
      </a:dk2>
      <a:lt2>
        <a:srgbClr val="260859"/>
      </a:lt2>
      <a:accent1>
        <a:srgbClr val="8CC63F"/>
      </a:accent1>
      <a:accent2>
        <a:srgbClr val="BE2977"/>
      </a:accent2>
      <a:accent3>
        <a:srgbClr val="7A2995"/>
      </a:accent3>
      <a:accent4>
        <a:srgbClr val="52C2FF"/>
      </a:accent4>
      <a:accent5>
        <a:srgbClr val="D67900"/>
      </a:accent5>
      <a:accent6>
        <a:srgbClr val="00B6C7"/>
      </a:accent6>
      <a:hlink>
        <a:srgbClr val="8CC63F"/>
      </a:hlink>
      <a:folHlink>
        <a:srgbClr val="717074"/>
      </a:folHlink>
    </a:clrScheme>
    <a:fontScheme name="Future Think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T Template 2018">
      <a:dk1>
        <a:srgbClr val="FFFFFF"/>
      </a:dk1>
      <a:lt1>
        <a:srgbClr val="000000"/>
      </a:lt1>
      <a:dk2>
        <a:srgbClr val="E2E2E3"/>
      </a:dk2>
      <a:lt2>
        <a:srgbClr val="260859"/>
      </a:lt2>
      <a:accent1>
        <a:srgbClr val="8CC63F"/>
      </a:accent1>
      <a:accent2>
        <a:srgbClr val="BE2977"/>
      </a:accent2>
      <a:accent3>
        <a:srgbClr val="7A2995"/>
      </a:accent3>
      <a:accent4>
        <a:srgbClr val="52C2FF"/>
      </a:accent4>
      <a:accent5>
        <a:srgbClr val="BE1919"/>
      </a:accent5>
      <a:accent6>
        <a:srgbClr val="F3E311"/>
      </a:accent6>
      <a:hlink>
        <a:srgbClr val="C6C5C7"/>
      </a:hlink>
      <a:folHlink>
        <a:srgbClr val="00B6C7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fop couleurs vives">
    <a:dk1>
      <a:srgbClr val="2A2A2C"/>
    </a:dk1>
    <a:lt1>
      <a:sysClr val="window" lastClr="FFFFFF"/>
    </a:lt1>
    <a:dk2>
      <a:srgbClr val="A1202E"/>
    </a:dk2>
    <a:lt2>
      <a:srgbClr val="C7C0B0"/>
    </a:lt2>
    <a:accent1>
      <a:srgbClr val="F5BD44"/>
    </a:accent1>
    <a:accent2>
      <a:srgbClr val="4C276F"/>
    </a:accent2>
    <a:accent3>
      <a:srgbClr val="912F78"/>
    </a:accent3>
    <a:accent4>
      <a:srgbClr val="D74725"/>
    </a:accent4>
    <a:accent5>
      <a:srgbClr val="6EB651"/>
    </a:accent5>
    <a:accent6>
      <a:srgbClr val="215091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94d32fe-b378-4061-9068-11b9310de968" origin="userSelected">
  <element uid="id_classification_generalbusiness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4C3E9157B2A4E82C1ED48396C2785" ma:contentTypeVersion="16" ma:contentTypeDescription="Crée un document." ma:contentTypeScope="" ma:versionID="1435df92147e77f26b6bb3c44244f28f">
  <xsd:schema xmlns:xsd="http://www.w3.org/2001/XMLSchema" xmlns:xs="http://www.w3.org/2001/XMLSchema" xmlns:p="http://schemas.microsoft.com/office/2006/metadata/properties" xmlns:ns1="http://schemas.microsoft.com/sharepoint/v3" xmlns:ns2="63176868-6049-46ff-8125-76608c2c8fb3" xmlns:ns3="0ca88aa2-59b5-4780-aaac-e539e4ec7abf" targetNamespace="http://schemas.microsoft.com/office/2006/metadata/properties" ma:root="true" ma:fieldsID="9ff124a2d6d31e56ee9d124daeb6d903" ns1:_="" ns2:_="" ns3:_="">
    <xsd:import namespace="http://schemas.microsoft.com/sharepoint/v3"/>
    <xsd:import namespace="63176868-6049-46ff-8125-76608c2c8fb3"/>
    <xsd:import namespace="0ca88aa2-59b5-4780-aaac-e539e4ec7a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76868-6049-46ff-8125-76608c2c8f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77a6532-fdcc-4362-a72a-6f50951625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88aa2-59b5-4780-aaac-e539e4ec7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e80b81-3b98-4c50-851f-dbdd6f90283a}" ma:internalName="TaxCatchAll" ma:showField="CatchAllData" ma:web="0ca88aa2-59b5-4780-aaac-e539e4ec7a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A3F17B-AE74-4CA5-888E-6DE655072608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6EA84D32-C6C1-4A7B-B072-7BEEF8A61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3176868-6049-46ff-8125-76608c2c8fb3"/>
    <ds:schemaRef ds:uri="0ca88aa2-59b5-4780-aaac-e539e4ec7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C9FC7B-A718-4F98-9843-046B046B39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Rapport IFOP 2021</Template>
  <TotalTime>7646</TotalTime>
  <Words>1087</Words>
  <Application>Microsoft Office PowerPoint</Application>
  <PresentationFormat>Grand écran</PresentationFormat>
  <Paragraphs>219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Bahnschrift</vt:lpstr>
      <vt:lpstr>Calibri</vt:lpstr>
      <vt:lpstr>Century Gothic</vt:lpstr>
      <vt:lpstr>Tahoma</vt:lpstr>
      <vt:lpstr>Trebuchet MS</vt:lpstr>
      <vt:lpstr>Wingdings</vt:lpstr>
      <vt:lpstr>Wingdings 2</vt:lpstr>
      <vt:lpstr>IFOP</vt:lpstr>
      <vt:lpstr>Pratiques et usages d'achats professionnels  auprès des entreprises  et collectivités locales</vt:lpstr>
      <vt:lpstr>Présentation PowerPoint</vt:lpstr>
      <vt:lpstr>RÉSULTATS DE L’ÉTUDE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Averous Meraihi</dc:creator>
  <cp:lastModifiedBy>Flora Baumlin</cp:lastModifiedBy>
  <cp:revision>220</cp:revision>
  <cp:lastPrinted>2018-05-03T13:48:54Z</cp:lastPrinted>
  <dcterms:created xsi:type="dcterms:W3CDTF">2022-06-09T13:58:52Z</dcterms:created>
  <dcterms:modified xsi:type="dcterms:W3CDTF">2023-11-17T16:02:20Z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  <property fmtid="{D5CDD505-2E9C-101B-9397-08002B2CF9AE}" pid="5" name="docIndexRef">
    <vt:lpwstr>7565fa62-373c-479a-838b-3fdea0ee4546</vt:lpwstr>
  </property>
  <property fmtid="{D5CDD505-2E9C-101B-9397-08002B2CF9AE}" pid="6" name="bjSaver">
    <vt:lpwstr>NnfqGHuNoethrRCCdNQx8kFO6CHWII/z</vt:lpwstr>
  </property>
  <property fmtid="{D5CDD505-2E9C-101B-9397-08002B2CF9AE}" pid="7" name="bjDocumentSecurityLabel">
    <vt:lpwstr>Private</vt:lpwstr>
  </property>
  <property fmtid="{D5CDD505-2E9C-101B-9397-08002B2CF9AE}" pid="8" name="bjDocumentLabelXML">
    <vt:lpwstr>&lt;?xml version="1.0" encoding="us-ascii"?&gt;&lt;sisl xmlns:xsi="http://www.w3.org/2001/XMLSchema-instance" xmlns:xsd="http://www.w3.org/2001/XMLSchema" sislVersion="0" policy="894d32fe-b378-4061-9068-11b9310de968" origin="userSelected" xmlns="http://www.boldonj</vt:lpwstr>
  </property>
  <property fmtid="{D5CDD505-2E9C-101B-9397-08002B2CF9AE}" pid="9" name="bjDocumentLabelXML-0">
    <vt:lpwstr>ames.com/2008/01/sie/internal/label"&gt;&lt;element uid="id_classification_generalbusiness" value="" /&gt;&lt;/sisl&gt;</vt:lpwstr>
  </property>
</Properties>
</file>